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7" r:id="rId2"/>
    <p:sldId id="258" r:id="rId3"/>
    <p:sldId id="307" r:id="rId4"/>
    <p:sldId id="308" r:id="rId5"/>
    <p:sldId id="309" r:id="rId6"/>
    <p:sldId id="313" r:id="rId7"/>
    <p:sldId id="310" r:id="rId8"/>
    <p:sldId id="312" r:id="rId9"/>
    <p:sldId id="311" r:id="rId10"/>
    <p:sldId id="314" r:id="rId11"/>
    <p:sldId id="337" r:id="rId12"/>
    <p:sldId id="315" r:id="rId13"/>
    <p:sldId id="322" r:id="rId14"/>
    <p:sldId id="306" r:id="rId15"/>
    <p:sldId id="319" r:id="rId16"/>
    <p:sldId id="324" r:id="rId17"/>
    <p:sldId id="340" r:id="rId18"/>
    <p:sldId id="317" r:id="rId19"/>
    <p:sldId id="327" r:id="rId20"/>
    <p:sldId id="328" r:id="rId21"/>
    <p:sldId id="329" r:id="rId22"/>
    <p:sldId id="330" r:id="rId23"/>
    <p:sldId id="331" r:id="rId24"/>
    <p:sldId id="339" r:id="rId25"/>
    <p:sldId id="341" r:id="rId26"/>
    <p:sldId id="332" r:id="rId27"/>
    <p:sldId id="342" r:id="rId28"/>
    <p:sldId id="343" r:id="rId29"/>
    <p:sldId id="325" r:id="rId30"/>
    <p:sldId id="333" r:id="rId31"/>
    <p:sldId id="344" r:id="rId32"/>
    <p:sldId id="334" r:id="rId33"/>
    <p:sldId id="336" r:id="rId34"/>
    <p:sldId id="338" r:id="rId35"/>
    <p:sldId id="285" r:id="rId36"/>
  </p:sldIdLst>
  <p:sldSz cx="9144000" cy="6858000" type="screen4x3"/>
  <p:notesSz cx="6662738" cy="9926638"/>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18434D"/>
    <a:srgbClr val="65B799"/>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76" autoAdjust="0"/>
  </p:normalViewPr>
  <p:slideViewPr>
    <p:cSldViewPr snapToObjects="1">
      <p:cViewPr>
        <p:scale>
          <a:sx n="110" d="100"/>
          <a:sy n="110" d="100"/>
        </p:scale>
        <p:origin x="-1632" y="-690"/>
      </p:cViewPr>
      <p:guideLst>
        <p:guide orient="horz" pos="1797"/>
        <p:guide orient="horz" pos="1117"/>
        <p:guide pos="476"/>
      </p:guideLst>
    </p:cSldViewPr>
  </p:slideViewPr>
  <p:outlineViewPr>
    <p:cViewPr>
      <p:scale>
        <a:sx n="33" d="100"/>
        <a:sy n="33" d="100"/>
      </p:scale>
      <p:origin x="0" y="25458"/>
    </p:cViewPr>
  </p:outlineViewPr>
  <p:notesTextViewPr>
    <p:cViewPr>
      <p:scale>
        <a:sx n="100" d="100"/>
        <a:sy n="100" d="100"/>
      </p:scale>
      <p:origin x="0" y="0"/>
    </p:cViewPr>
  </p:notesTextViewPr>
  <p:sorterViewPr>
    <p:cViewPr>
      <p:scale>
        <a:sx n="80" d="100"/>
        <a:sy n="80" d="100"/>
      </p:scale>
      <p:origin x="0" y="2118"/>
    </p:cViewPr>
  </p:sorterViewPr>
  <p:notesViewPr>
    <p:cSldViewPr snapToObjects="1">
      <p:cViewPr varScale="1">
        <p:scale>
          <a:sx n="79" d="100"/>
          <a:sy n="79" d="100"/>
        </p:scale>
        <p:origin x="3954"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7663" cy="496888"/>
          </a:xfrm>
          <a:prstGeom prst="rect">
            <a:avLst/>
          </a:prstGeom>
        </p:spPr>
        <p:txBody>
          <a:bodyPr vert="horz" lIns="90937" tIns="45469" rIns="90937" bIns="45469"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773488" y="0"/>
            <a:ext cx="2887662" cy="496888"/>
          </a:xfrm>
          <a:prstGeom prst="rect">
            <a:avLst/>
          </a:prstGeom>
        </p:spPr>
        <p:txBody>
          <a:bodyPr vert="horz" lIns="90937" tIns="45469" rIns="90937" bIns="45469" rtlCol="0"/>
          <a:lstStyle>
            <a:lvl1pPr algn="r" fontAlgn="auto">
              <a:spcBef>
                <a:spcPts val="0"/>
              </a:spcBef>
              <a:spcAft>
                <a:spcPts val="0"/>
              </a:spcAft>
              <a:defRPr sz="1200" smtClean="0">
                <a:latin typeface="+mn-lt"/>
                <a:cs typeface="+mn-cs"/>
              </a:defRPr>
            </a:lvl1pPr>
          </a:lstStyle>
          <a:p>
            <a:pPr>
              <a:defRPr/>
            </a:pPr>
            <a:fld id="{51C4426A-A789-40F2-9127-51A2C17B2EA8}" type="datetimeFigureOut">
              <a:rPr lang="de-DE"/>
              <a:pPr>
                <a:defRPr/>
              </a:pPr>
              <a:t>02.05.2017</a:t>
            </a:fld>
            <a:endParaRPr lang="de-DE"/>
          </a:p>
        </p:txBody>
      </p:sp>
      <p:sp>
        <p:nvSpPr>
          <p:cNvPr id="4" name="Fußzeilenplatzhalter 3"/>
          <p:cNvSpPr>
            <a:spLocks noGrp="1"/>
          </p:cNvSpPr>
          <p:nvPr>
            <p:ph type="ftr" sz="quarter" idx="2"/>
          </p:nvPr>
        </p:nvSpPr>
        <p:spPr>
          <a:xfrm>
            <a:off x="0" y="9428163"/>
            <a:ext cx="2887663" cy="496887"/>
          </a:xfrm>
          <a:prstGeom prst="rect">
            <a:avLst/>
          </a:prstGeom>
        </p:spPr>
        <p:txBody>
          <a:bodyPr vert="horz" lIns="90937" tIns="45469" rIns="90937" bIns="45469"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773488" y="9428163"/>
            <a:ext cx="2887662" cy="496887"/>
          </a:xfrm>
          <a:prstGeom prst="rect">
            <a:avLst/>
          </a:prstGeom>
        </p:spPr>
        <p:txBody>
          <a:bodyPr vert="horz" lIns="90937" tIns="45469" rIns="90937" bIns="45469" rtlCol="0" anchor="b"/>
          <a:lstStyle>
            <a:lvl1pPr algn="r" fontAlgn="auto">
              <a:spcBef>
                <a:spcPts val="0"/>
              </a:spcBef>
              <a:spcAft>
                <a:spcPts val="0"/>
              </a:spcAft>
              <a:defRPr sz="1200" smtClean="0">
                <a:latin typeface="+mn-lt"/>
                <a:cs typeface="+mn-cs"/>
              </a:defRPr>
            </a:lvl1pPr>
          </a:lstStyle>
          <a:p>
            <a:pPr>
              <a:defRPr/>
            </a:pPr>
            <a:fld id="{6724F494-F51E-4F0F-A696-37229CC8240B}"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7663" cy="496888"/>
          </a:xfrm>
          <a:prstGeom prst="rect">
            <a:avLst/>
          </a:prstGeom>
        </p:spPr>
        <p:txBody>
          <a:bodyPr vert="horz" lIns="90937" tIns="45469" rIns="90937" bIns="45469"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773488" y="0"/>
            <a:ext cx="2887662" cy="496888"/>
          </a:xfrm>
          <a:prstGeom prst="rect">
            <a:avLst/>
          </a:prstGeom>
        </p:spPr>
        <p:txBody>
          <a:bodyPr vert="horz" lIns="90937" tIns="45469" rIns="90937" bIns="45469" rtlCol="0"/>
          <a:lstStyle>
            <a:lvl1pPr algn="r" fontAlgn="auto">
              <a:spcBef>
                <a:spcPts val="0"/>
              </a:spcBef>
              <a:spcAft>
                <a:spcPts val="0"/>
              </a:spcAft>
              <a:defRPr sz="1200" smtClean="0">
                <a:latin typeface="+mn-lt"/>
                <a:cs typeface="+mn-cs"/>
              </a:defRPr>
            </a:lvl1pPr>
          </a:lstStyle>
          <a:p>
            <a:pPr>
              <a:defRPr/>
            </a:pPr>
            <a:fld id="{CA36AA8F-4904-495F-991D-C609EBB47B00}" type="datetimeFigureOut">
              <a:rPr lang="de-DE"/>
              <a:pPr>
                <a:defRPr/>
              </a:pPr>
              <a:t>02.05.2017</a:t>
            </a:fld>
            <a:endParaRPr lang="de-DE"/>
          </a:p>
        </p:txBody>
      </p:sp>
      <p:sp>
        <p:nvSpPr>
          <p:cNvPr id="4" name="Folienbildplatzhalt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0937" tIns="45469" rIns="90937" bIns="45469" rtlCol="0" anchor="ctr"/>
          <a:lstStyle/>
          <a:p>
            <a:pPr lvl="0"/>
            <a:endParaRPr lang="de-DE" noProof="0"/>
          </a:p>
        </p:txBody>
      </p:sp>
      <p:sp>
        <p:nvSpPr>
          <p:cNvPr id="5" name="Notizenplatzhalter 4"/>
          <p:cNvSpPr>
            <a:spLocks noGrp="1"/>
          </p:cNvSpPr>
          <p:nvPr>
            <p:ph type="body" sz="quarter" idx="3"/>
          </p:nvPr>
        </p:nvSpPr>
        <p:spPr>
          <a:xfrm>
            <a:off x="666750" y="4714875"/>
            <a:ext cx="5329238" cy="4467225"/>
          </a:xfrm>
          <a:prstGeom prst="rect">
            <a:avLst/>
          </a:prstGeom>
        </p:spPr>
        <p:txBody>
          <a:bodyPr vert="horz" lIns="90937" tIns="45469" rIns="90937" bIns="45469" rtlCol="0">
            <a:normAutofit/>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28163"/>
            <a:ext cx="2887663" cy="496887"/>
          </a:xfrm>
          <a:prstGeom prst="rect">
            <a:avLst/>
          </a:prstGeom>
        </p:spPr>
        <p:txBody>
          <a:bodyPr vert="horz" lIns="90937" tIns="45469" rIns="90937" bIns="45469"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773488" y="9428163"/>
            <a:ext cx="2887662" cy="496887"/>
          </a:xfrm>
          <a:prstGeom prst="rect">
            <a:avLst/>
          </a:prstGeom>
        </p:spPr>
        <p:txBody>
          <a:bodyPr vert="horz" lIns="90937" tIns="45469" rIns="90937" bIns="45469" rtlCol="0" anchor="b"/>
          <a:lstStyle>
            <a:lvl1pPr algn="r" fontAlgn="auto">
              <a:spcBef>
                <a:spcPts val="0"/>
              </a:spcBef>
              <a:spcAft>
                <a:spcPts val="0"/>
              </a:spcAft>
              <a:defRPr sz="1200" smtClean="0">
                <a:latin typeface="+mn-lt"/>
                <a:cs typeface="+mn-cs"/>
              </a:defRPr>
            </a:lvl1pPr>
          </a:lstStyle>
          <a:p>
            <a:pPr>
              <a:defRPr/>
            </a:pPr>
            <a:fld id="{C4CE514E-BA2B-4697-B8AD-D7DF21241C47}"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Folienbildplatzhalter 1"/>
          <p:cNvSpPr>
            <a:spLocks noGrp="1" noRot="1" noChangeAspect="1"/>
          </p:cNvSpPr>
          <p:nvPr>
            <p:ph type="sldImg"/>
          </p:nvPr>
        </p:nvSpPr>
        <p:spPr bwMode="auto">
          <a:noFill/>
          <a:ln>
            <a:solidFill>
              <a:srgbClr val="000000"/>
            </a:solidFill>
            <a:miter lim="800000"/>
            <a:headEnd/>
            <a:tailEnd/>
          </a:ln>
        </p:spPr>
      </p:sp>
      <p:sp>
        <p:nvSpPr>
          <p:cNvPr id="1229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1229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A9EB8-9083-42C2-9EF6-D1FF63FDD6BC}" type="slidenum">
              <a:rPr lang="de-DE">
                <a:cs typeface="Arial" charset="0"/>
              </a:rPr>
              <a:pPr fontAlgn="base">
                <a:spcBef>
                  <a:spcPct val="0"/>
                </a:spcBef>
                <a:spcAft>
                  <a:spcPct val="0"/>
                </a:spcAft>
              </a:pPr>
              <a:t>1</a:t>
            </a:fld>
            <a:endParaRPr lang="de-DE">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bildplatzhalter 1"/>
          <p:cNvSpPr>
            <a:spLocks noGrp="1" noRot="1" noChangeAspect="1"/>
          </p:cNvSpPr>
          <p:nvPr>
            <p:ph type="sldImg"/>
          </p:nvPr>
        </p:nvSpPr>
        <p:spPr bwMode="auto">
          <a:noFill/>
          <a:ln>
            <a:solidFill>
              <a:srgbClr val="000000"/>
            </a:solidFill>
            <a:miter lim="800000"/>
            <a:headEnd/>
            <a:tailEnd/>
          </a:ln>
        </p:spPr>
      </p:sp>
      <p:sp>
        <p:nvSpPr>
          <p:cNvPr id="4198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4198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45F008-3FC6-42AC-821D-6C924C4A8E8D}" type="slidenum">
              <a:rPr lang="de-DE">
                <a:cs typeface="Arial" charset="0"/>
              </a:rPr>
              <a:pPr fontAlgn="base">
                <a:spcBef>
                  <a:spcPct val="0"/>
                </a:spcBef>
                <a:spcAft>
                  <a:spcPct val="0"/>
                </a:spcAft>
              </a:pPr>
              <a:t>29</a:t>
            </a:fld>
            <a:endParaRPr lang="de-D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2" name="Bild 3" descr="HG_2.pdf"/>
          <p:cNvPicPr>
            <a:picLocks noChangeAspect="1"/>
          </p:cNvPicPr>
          <p:nvPr userDrawn="1"/>
        </p:nvPicPr>
        <p:blipFill>
          <a:blip r:embed="rId2"/>
          <a:srcRect l="63786" b="87480"/>
          <a:stretch>
            <a:fillRect/>
          </a:stretch>
        </p:blipFill>
        <p:spPr bwMode="auto">
          <a:xfrm>
            <a:off x="5795963" y="50800"/>
            <a:ext cx="3311525" cy="85725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2" name="Bild 3" descr="HG.pdf"/>
          <p:cNvPicPr>
            <a:picLocks noChangeAspect="1"/>
          </p:cNvPicPr>
          <p:nvPr userDrawn="1"/>
        </p:nvPicPr>
        <p:blipFill>
          <a:blip r:embed="rId2"/>
          <a:srcRect l="58273"/>
          <a:stretch>
            <a:fillRect/>
          </a:stretch>
        </p:blipFill>
        <p:spPr bwMode="auto">
          <a:xfrm>
            <a:off x="5292725" y="0"/>
            <a:ext cx="3814763" cy="6858000"/>
          </a:xfrm>
          <a:prstGeom prst="rect">
            <a:avLst/>
          </a:prstGeom>
          <a:noFill/>
          <a:ln w="9525">
            <a:noFill/>
            <a:miter lim="800000"/>
            <a:headEnd/>
            <a:tailEnd/>
          </a:ln>
        </p:spPr>
      </p:pic>
      <p:pic>
        <p:nvPicPr>
          <p:cNvPr id="3" name="Bild 3" descr="HG.pdf"/>
          <p:cNvPicPr>
            <a:picLocks noChangeAspect="1"/>
          </p:cNvPicPr>
          <p:nvPr userDrawn="1"/>
        </p:nvPicPr>
        <p:blipFill>
          <a:blip r:embed="rId2"/>
          <a:srcRect l="8662" t="75600" r="44876" b="17052"/>
          <a:stretch>
            <a:fillRect/>
          </a:stretch>
        </p:blipFill>
        <p:spPr bwMode="auto">
          <a:xfrm>
            <a:off x="755650" y="5030788"/>
            <a:ext cx="4248150" cy="504825"/>
          </a:xfrm>
          <a:prstGeom prst="rect">
            <a:avLst/>
          </a:prstGeom>
          <a:noFill/>
          <a:ln w="9525">
            <a:noFill/>
            <a:miter lim="800000"/>
            <a:headEnd/>
            <a:tailEnd/>
          </a:ln>
        </p:spPr>
      </p:pic>
      <p:sp>
        <p:nvSpPr>
          <p:cNvPr id="4" name="Textfeld 6"/>
          <p:cNvSpPr txBox="1"/>
          <p:nvPr userDrawn="1"/>
        </p:nvSpPr>
        <p:spPr>
          <a:xfrm>
            <a:off x="684213" y="5732463"/>
            <a:ext cx="4824412" cy="739775"/>
          </a:xfrm>
          <a:prstGeom prst="rect">
            <a:avLst/>
          </a:prstGeom>
          <a:noFill/>
        </p:spPr>
        <p:txBody>
          <a:bodyPr>
            <a:spAutoFit/>
          </a:bodyPr>
          <a:lstStyle/>
          <a:p>
            <a:pPr fontAlgn="auto">
              <a:spcBef>
                <a:spcPts val="0"/>
              </a:spcBef>
              <a:spcAft>
                <a:spcPts val="0"/>
              </a:spcAft>
              <a:defRPr/>
            </a:pPr>
            <a:r>
              <a:rPr lang="de-DE" sz="1400" dirty="0">
                <a:solidFill>
                  <a:srgbClr val="18434D"/>
                </a:solidFill>
                <a:latin typeface="Cambria"/>
                <a:cs typeface="Cambria"/>
              </a:rPr>
              <a:t>Am Winterhafen 4 _ 55131 Mainz </a:t>
            </a:r>
            <a:br>
              <a:rPr lang="de-DE" sz="1400" dirty="0">
                <a:solidFill>
                  <a:srgbClr val="18434D"/>
                </a:solidFill>
                <a:latin typeface="Cambria"/>
                <a:cs typeface="Cambria"/>
              </a:rPr>
            </a:br>
            <a:r>
              <a:rPr lang="de-DE" sz="1400" dirty="0">
                <a:solidFill>
                  <a:srgbClr val="18434D"/>
                </a:solidFill>
                <a:latin typeface="Cambria"/>
                <a:cs typeface="Cambria"/>
              </a:rPr>
              <a:t>T 06131 494822-0 _ F 06131 494822-22 </a:t>
            </a:r>
            <a:br>
              <a:rPr lang="de-DE" sz="1400" dirty="0">
                <a:solidFill>
                  <a:srgbClr val="18434D"/>
                </a:solidFill>
                <a:latin typeface="Cambria"/>
                <a:cs typeface="Cambria"/>
              </a:rPr>
            </a:br>
            <a:r>
              <a:rPr lang="de-DE" sz="1400" dirty="0">
                <a:solidFill>
                  <a:srgbClr val="18434D"/>
                </a:solidFill>
                <a:latin typeface="Cambria"/>
                <a:cs typeface="Cambria"/>
              </a:rPr>
              <a:t>kanzlei@dorn-medizinrecht.de_www.dorn-medizinrecht.de</a:t>
            </a:r>
            <a:endParaRPr lang="de-DE" sz="1400" dirty="0">
              <a:latin typeface="+mn-lt"/>
              <a:cs typeface="+mn-cs"/>
            </a:endParaRPr>
          </a:p>
        </p:txBody>
      </p:sp>
      <p:sp>
        <p:nvSpPr>
          <p:cNvPr id="5" name="Textfeld 7"/>
          <p:cNvSpPr txBox="1"/>
          <p:nvPr userDrawn="1"/>
        </p:nvSpPr>
        <p:spPr>
          <a:xfrm>
            <a:off x="684213" y="3789363"/>
            <a:ext cx="2879725" cy="830262"/>
          </a:xfrm>
          <a:prstGeom prst="rect">
            <a:avLst/>
          </a:prstGeom>
          <a:noFill/>
        </p:spPr>
        <p:txBody>
          <a:bodyPr>
            <a:spAutoFit/>
          </a:bodyPr>
          <a:lstStyle/>
          <a:p>
            <a:pPr fontAlgn="auto">
              <a:spcBef>
                <a:spcPts val="0"/>
              </a:spcBef>
              <a:spcAft>
                <a:spcPts val="0"/>
              </a:spcAft>
              <a:defRPr/>
            </a:pPr>
            <a:r>
              <a:rPr lang="de-DE" sz="1600" b="1" dirty="0">
                <a:solidFill>
                  <a:schemeClr val="tx2"/>
                </a:solidFill>
                <a:latin typeface="Cambria" panose="02040503050406030204" pitchFamily="18" charset="0"/>
                <a:cs typeface="+mn-cs"/>
              </a:rPr>
              <a:t>Dr. Alexander Dorn</a:t>
            </a:r>
          </a:p>
          <a:p>
            <a:pPr fontAlgn="auto">
              <a:spcBef>
                <a:spcPts val="0"/>
              </a:spcBef>
              <a:spcAft>
                <a:spcPts val="0"/>
              </a:spcAft>
              <a:defRPr/>
            </a:pPr>
            <a:r>
              <a:rPr lang="de-DE" sz="1600" dirty="0">
                <a:solidFill>
                  <a:schemeClr val="tx2"/>
                </a:solidFill>
                <a:latin typeface="Cambria" panose="02040503050406030204" pitchFamily="18" charset="0"/>
                <a:cs typeface="+mn-cs"/>
              </a:rPr>
              <a:t>Fachanwalt für Medizinrecht</a:t>
            </a:r>
          </a:p>
          <a:p>
            <a:pPr fontAlgn="auto">
              <a:spcBef>
                <a:spcPts val="0"/>
              </a:spcBef>
              <a:spcAft>
                <a:spcPts val="0"/>
              </a:spcAft>
              <a:defRPr/>
            </a:pPr>
            <a:r>
              <a:rPr lang="de-DE" sz="1600" dirty="0">
                <a:solidFill>
                  <a:schemeClr val="tx2"/>
                </a:solidFill>
                <a:latin typeface="Cambria" panose="02040503050406030204" pitchFamily="18" charset="0"/>
                <a:cs typeface="+mn-cs"/>
              </a:rPr>
              <a:t>Fachanwalt für Strafrecht</a:t>
            </a:r>
            <a:endParaRPr lang="de-DE" sz="1600" dirty="0">
              <a:solidFill>
                <a:schemeClr val="tx2"/>
              </a:solidFill>
              <a:latin typeface="Cambria" panose="02040503050406030204" pitchFamily="18" charset="0"/>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Kapitel">
    <p:bg>
      <p:bgPr>
        <a:solidFill>
          <a:schemeClr val="tx2"/>
        </a:solidFill>
        <a:effectLst/>
      </p:bgPr>
    </p:bg>
    <p:spTree>
      <p:nvGrpSpPr>
        <p:cNvPr id="1" name=""/>
        <p:cNvGrpSpPr/>
        <p:nvPr/>
      </p:nvGrpSpPr>
      <p:grpSpPr>
        <a:xfrm>
          <a:off x="0" y="0"/>
          <a:ext cx="0" cy="0"/>
          <a:chOff x="0" y="0"/>
          <a:chExt cx="0" cy="0"/>
        </a:xfrm>
      </p:grpSpPr>
      <p:pic>
        <p:nvPicPr>
          <p:cNvPr id="3" name="Bild 4" descr="HG_3.pdf"/>
          <p:cNvPicPr>
            <a:picLocks noChangeAspect="1"/>
          </p:cNvPicPr>
          <p:nvPr userDrawn="1"/>
        </p:nvPicPr>
        <p:blipFill>
          <a:blip r:embed="rId2"/>
          <a:srcRect l="55911" r="-787"/>
          <a:stretch>
            <a:fillRect/>
          </a:stretch>
        </p:blipFill>
        <p:spPr bwMode="auto">
          <a:xfrm>
            <a:off x="5148263" y="0"/>
            <a:ext cx="4103687" cy="6858000"/>
          </a:xfrm>
          <a:prstGeom prst="rect">
            <a:avLst/>
          </a:prstGeom>
          <a:noFill/>
          <a:ln w="9525">
            <a:noFill/>
            <a:miter lim="800000"/>
            <a:headEnd/>
            <a:tailEnd/>
          </a:ln>
        </p:spPr>
      </p:pic>
      <p:sp>
        <p:nvSpPr>
          <p:cNvPr id="5" name="Inhaltsplatzhalter 4"/>
          <p:cNvSpPr>
            <a:spLocks noGrp="1"/>
          </p:cNvSpPr>
          <p:nvPr>
            <p:ph sz="quarter" idx="10"/>
          </p:nvPr>
        </p:nvSpPr>
        <p:spPr>
          <a:xfrm>
            <a:off x="683568" y="3717032"/>
            <a:ext cx="4680520" cy="1584176"/>
          </a:xfrm>
          <a:prstGeom prst="rect">
            <a:avLst/>
          </a:prstGeom>
        </p:spPr>
        <p:txBody>
          <a:bodyPr/>
          <a:lstStyle>
            <a:lvl1pPr marL="0" indent="0">
              <a:buNone/>
              <a:defRPr sz="3000">
                <a:solidFill>
                  <a:schemeClr val="bg1"/>
                </a:solidFill>
                <a:latin typeface="Cambria" panose="02040503050406030204" pitchFamily="18" charset="0"/>
              </a:defRPr>
            </a:lvl1pPr>
          </a:lstStyle>
          <a:p>
            <a:pPr lvl="0"/>
            <a:r>
              <a:rPr lang="de-DE" smtClean="0"/>
              <a:t>Textmasterformat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Bild 3" descr="HG_2.pdf"/>
          <p:cNvPicPr>
            <a:picLocks noChangeAspect="1"/>
          </p:cNvPicPr>
          <p:nvPr userDrawn="1"/>
        </p:nvPicPr>
        <p:blipFill>
          <a:blip r:embed="rId2"/>
          <a:srcRect l="63786" b="87480"/>
          <a:stretch>
            <a:fillRect/>
          </a:stretch>
        </p:blipFill>
        <p:spPr bwMode="auto">
          <a:xfrm>
            <a:off x="5795963" y="50800"/>
            <a:ext cx="3311525" cy="857250"/>
          </a:xfrm>
          <a:prstGeom prst="rect">
            <a:avLst/>
          </a:prstGeom>
          <a:noFill/>
          <a:ln w="9525">
            <a:noFill/>
            <a:miter lim="800000"/>
            <a:headEnd/>
            <a:tailEnd/>
          </a:ln>
        </p:spPr>
      </p:pic>
      <p:sp>
        <p:nvSpPr>
          <p:cNvPr id="2" name="Titel 1"/>
          <p:cNvSpPr>
            <a:spLocks noGrp="1"/>
          </p:cNvSpPr>
          <p:nvPr>
            <p:ph type="title"/>
          </p:nvPr>
        </p:nvSpPr>
        <p:spPr>
          <a:xfrm>
            <a:off x="662880" y="1277466"/>
            <a:ext cx="8229600" cy="639366"/>
          </a:xfrm>
          <a:prstGeom prst="rect">
            <a:avLst/>
          </a:prstGeom>
        </p:spPr>
        <p:txBody>
          <a:bodyPr vert="horz"/>
          <a:lstStyle>
            <a:lvl1pPr algn="l">
              <a:defRPr sz="3000">
                <a:solidFill>
                  <a:schemeClr val="bg2"/>
                </a:solidFill>
                <a:latin typeface="Cambria" panose="02040503050406030204" pitchFamily="18" charset="0"/>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662880" y="2780928"/>
            <a:ext cx="8229600" cy="3456384"/>
          </a:xfrm>
          <a:prstGeom prst="rect">
            <a:avLst/>
          </a:prstGeom>
        </p:spPr>
        <p:txBody>
          <a:bodyPr vert="horz"/>
          <a:lstStyle>
            <a:lvl1pPr>
              <a:defRPr sz="2000">
                <a:solidFill>
                  <a:schemeClr val="tx2"/>
                </a:solidFill>
                <a:latin typeface="Cambria" panose="02040503050406030204" pitchFamily="18" charset="0"/>
              </a:defRPr>
            </a:lvl1pPr>
            <a:lvl2pPr>
              <a:defRPr sz="2000">
                <a:solidFill>
                  <a:schemeClr val="tx2"/>
                </a:solidFill>
                <a:latin typeface="Cambria" panose="02040503050406030204" pitchFamily="18" charset="0"/>
              </a:defRPr>
            </a:lvl2pPr>
            <a:lvl3pPr>
              <a:defRPr sz="2000">
                <a:solidFill>
                  <a:schemeClr val="tx2"/>
                </a:solidFill>
                <a:latin typeface="Cambria" panose="02040503050406030204" pitchFamily="18" charset="0"/>
              </a:defRPr>
            </a:lvl3pPr>
            <a:lvl4pPr>
              <a:defRPr sz="2000">
                <a:solidFill>
                  <a:schemeClr val="tx2"/>
                </a:solidFill>
                <a:latin typeface="Cambria" panose="02040503050406030204" pitchFamily="18" charset="0"/>
              </a:defRPr>
            </a:lvl4pPr>
            <a:lvl5pPr>
              <a:defRPr sz="2000">
                <a:solidFill>
                  <a:schemeClr val="tx2"/>
                </a:solidFill>
                <a:latin typeface="Cambria" panose="02040503050406030204" pitchFamily="18"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itat">
    <p:spTree>
      <p:nvGrpSpPr>
        <p:cNvPr id="1" name=""/>
        <p:cNvGrpSpPr/>
        <p:nvPr/>
      </p:nvGrpSpPr>
      <p:grpSpPr>
        <a:xfrm>
          <a:off x="0" y="0"/>
          <a:ext cx="0" cy="0"/>
          <a:chOff x="0" y="0"/>
          <a:chExt cx="0" cy="0"/>
        </a:xfrm>
      </p:grpSpPr>
      <p:pic>
        <p:nvPicPr>
          <p:cNvPr id="4" name="Bild 3" descr="HG_2.pdf"/>
          <p:cNvPicPr>
            <a:picLocks noChangeAspect="1"/>
          </p:cNvPicPr>
          <p:nvPr userDrawn="1"/>
        </p:nvPicPr>
        <p:blipFill>
          <a:blip r:embed="rId2"/>
          <a:srcRect l="63786" b="87480"/>
          <a:stretch>
            <a:fillRect/>
          </a:stretch>
        </p:blipFill>
        <p:spPr bwMode="auto">
          <a:xfrm>
            <a:off x="5795963" y="50800"/>
            <a:ext cx="3311525" cy="857250"/>
          </a:xfrm>
          <a:prstGeom prst="rect">
            <a:avLst/>
          </a:prstGeom>
          <a:noFill/>
          <a:ln w="9525">
            <a:noFill/>
            <a:miter lim="800000"/>
            <a:headEnd/>
            <a:tailEnd/>
          </a:ln>
        </p:spPr>
      </p:pic>
      <p:sp>
        <p:nvSpPr>
          <p:cNvPr id="2" name="Titel 1"/>
          <p:cNvSpPr>
            <a:spLocks noGrp="1"/>
          </p:cNvSpPr>
          <p:nvPr>
            <p:ph type="title"/>
          </p:nvPr>
        </p:nvSpPr>
        <p:spPr>
          <a:xfrm>
            <a:off x="722313" y="4406900"/>
            <a:ext cx="7772400" cy="1362075"/>
          </a:xfrm>
          <a:prstGeom prst="rect">
            <a:avLst/>
          </a:prstGeom>
        </p:spPr>
        <p:txBody>
          <a:bodyPr vert="horz" anchor="t"/>
          <a:lstStyle>
            <a:lvl1pPr algn="r">
              <a:defRPr sz="1800" b="0" cap="none" baseline="0">
                <a:solidFill>
                  <a:srgbClr val="65B799"/>
                </a:solidFill>
                <a:latin typeface="Cambria" panose="02040503050406030204" pitchFamily="18" charset="0"/>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683568" y="2780928"/>
            <a:ext cx="7772400" cy="1500187"/>
          </a:xfrm>
          <a:prstGeom prst="rect">
            <a:avLst/>
          </a:prstGeom>
        </p:spPr>
        <p:txBody>
          <a:bodyPr vert="horz" anchor="b"/>
          <a:lstStyle>
            <a:lvl1pPr marL="0" indent="0">
              <a:buNone/>
              <a:defRPr sz="2000">
                <a:solidFill>
                  <a:schemeClr val="tx2"/>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2000">
                <a:solidFill>
                  <a:schemeClr val="tx1">
                    <a:tint val="75000"/>
                  </a:schemeClr>
                </a:solidFill>
              </a:defRPr>
            </a:lvl3pPr>
            <a:lvl4pPr marL="1371600" indent="0">
              <a:buNone/>
              <a:defRPr sz="2000">
                <a:solidFill>
                  <a:schemeClr val="tx1">
                    <a:tint val="75000"/>
                  </a:schemeClr>
                </a:solidFill>
              </a:defRPr>
            </a:lvl4pPr>
            <a:lvl5pPr marL="1828800" indent="0">
              <a:buNone/>
              <a:defRPr sz="20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a:p>
            <a:pPr lvl="1"/>
            <a:r>
              <a:rPr lang="de-DE" smtClean="0"/>
              <a:t>Zweite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4" name="Bild 3" descr="HG_2.pdf"/>
          <p:cNvPicPr>
            <a:picLocks noChangeAspect="1"/>
          </p:cNvPicPr>
          <p:nvPr userDrawn="1"/>
        </p:nvPicPr>
        <p:blipFill>
          <a:blip r:embed="rId2"/>
          <a:srcRect l="63786" b="87480"/>
          <a:stretch>
            <a:fillRect/>
          </a:stretch>
        </p:blipFill>
        <p:spPr bwMode="auto">
          <a:xfrm>
            <a:off x="5795963" y="50800"/>
            <a:ext cx="3311525" cy="857250"/>
          </a:xfrm>
          <a:prstGeom prst="rect">
            <a:avLst/>
          </a:prstGeom>
          <a:noFill/>
          <a:ln w="9525">
            <a:noFill/>
            <a:miter lim="800000"/>
            <a:headEnd/>
            <a:tailEnd/>
          </a:ln>
        </p:spPr>
      </p:pic>
      <p:sp>
        <p:nvSpPr>
          <p:cNvPr id="5" name="Rechteck 5"/>
          <p:cNvSpPr/>
          <p:nvPr userDrawn="1"/>
        </p:nvSpPr>
        <p:spPr>
          <a:xfrm>
            <a:off x="684213" y="5375275"/>
            <a:ext cx="4572000" cy="646113"/>
          </a:xfrm>
          <a:prstGeom prst="rect">
            <a:avLst/>
          </a:prstGeom>
        </p:spPr>
        <p:txBody>
          <a:bodyPr>
            <a:spAutoFit/>
          </a:bodyPr>
          <a:lstStyle/>
          <a:p>
            <a:pPr fontAlgn="auto">
              <a:spcBef>
                <a:spcPts val="0"/>
              </a:spcBef>
              <a:spcAft>
                <a:spcPts val="0"/>
              </a:spcAft>
              <a:defRPr/>
            </a:pPr>
            <a:r>
              <a:rPr lang="de-DE" baseline="30000" dirty="0">
                <a:solidFill>
                  <a:srgbClr val="18434D"/>
                </a:solidFill>
                <a:latin typeface="Cambria"/>
                <a:cs typeface="Cambria"/>
              </a:rPr>
              <a:t>Am Winterhafen 4 _ 55131 Mainz </a:t>
            </a:r>
          </a:p>
          <a:p>
            <a:pPr fontAlgn="auto">
              <a:spcBef>
                <a:spcPts val="0"/>
              </a:spcBef>
              <a:spcAft>
                <a:spcPts val="0"/>
              </a:spcAft>
              <a:defRPr/>
            </a:pPr>
            <a:r>
              <a:rPr lang="de-DE" baseline="30000" dirty="0">
                <a:solidFill>
                  <a:srgbClr val="18434D"/>
                </a:solidFill>
                <a:latin typeface="Cambria"/>
                <a:cs typeface="Cambria"/>
              </a:rPr>
              <a:t>T 06131 494822-0 _ F 06131 494822-22 </a:t>
            </a:r>
          </a:p>
          <a:p>
            <a:pPr fontAlgn="auto">
              <a:spcBef>
                <a:spcPts val="0"/>
              </a:spcBef>
              <a:spcAft>
                <a:spcPts val="0"/>
              </a:spcAft>
              <a:defRPr/>
            </a:pPr>
            <a:r>
              <a:rPr lang="de-DE" baseline="30000" dirty="0">
                <a:solidFill>
                  <a:srgbClr val="18434D"/>
                </a:solidFill>
                <a:latin typeface="Cambria"/>
                <a:cs typeface="Cambria"/>
              </a:rPr>
              <a:t>kanzlei@dorn-medizinrecht.de _ www.dorn-medizinrecht.de</a:t>
            </a:r>
          </a:p>
        </p:txBody>
      </p:sp>
      <p:sp>
        <p:nvSpPr>
          <p:cNvPr id="2" name="Titel 1"/>
          <p:cNvSpPr>
            <a:spLocks noGrp="1"/>
          </p:cNvSpPr>
          <p:nvPr>
            <p:ph type="title"/>
          </p:nvPr>
        </p:nvSpPr>
        <p:spPr>
          <a:xfrm>
            <a:off x="662880" y="2276872"/>
            <a:ext cx="8229600" cy="639366"/>
          </a:xfrm>
          <a:prstGeom prst="rect">
            <a:avLst/>
          </a:prstGeom>
        </p:spPr>
        <p:txBody>
          <a:bodyPr vert="horz"/>
          <a:lstStyle>
            <a:lvl1pPr algn="l">
              <a:defRPr lang="de-DE" sz="3800" baseline="0" smtClean="0">
                <a:solidFill>
                  <a:srgbClr val="65B799"/>
                </a:solidFill>
                <a:latin typeface="Cambria"/>
                <a:cs typeface="Cambria"/>
              </a:defRPr>
            </a:lvl1pPr>
          </a:lstStyle>
          <a:p>
            <a:r>
              <a:rPr lang="de-DE" dirty="0" smtClean="0"/>
              <a:t>Titelmasterformat durch Klicken bearbeiten</a:t>
            </a:r>
            <a:endParaRPr lang="de-DE" dirty="0"/>
          </a:p>
        </p:txBody>
      </p:sp>
      <p:sp>
        <p:nvSpPr>
          <p:cNvPr id="8" name="Inhaltsplatzhalter 7"/>
          <p:cNvSpPr>
            <a:spLocks noGrp="1"/>
          </p:cNvSpPr>
          <p:nvPr>
            <p:ph sz="quarter" idx="10"/>
          </p:nvPr>
        </p:nvSpPr>
        <p:spPr>
          <a:xfrm>
            <a:off x="683568" y="4292897"/>
            <a:ext cx="4176390" cy="576263"/>
          </a:xfrm>
          <a:prstGeom prst="rect">
            <a:avLst/>
          </a:prstGeom>
        </p:spPr>
        <p:txBody>
          <a:bodyPr/>
          <a:lstStyle>
            <a:lvl1pPr marL="0" indent="0">
              <a:buNone/>
              <a:defRPr sz="1600" b="0">
                <a:solidFill>
                  <a:schemeClr val="tx2"/>
                </a:solidFill>
                <a:latin typeface="Cambria" panose="02040503050406030204" pitchFamily="18" charset="0"/>
              </a:defRPr>
            </a:lvl1pPr>
          </a:lstStyle>
          <a:p>
            <a:pPr lvl="0"/>
            <a:r>
              <a:rPr lang="de-DE" smtClean="0"/>
              <a:t>Textmasterformat bearbeiten</a:t>
            </a:r>
          </a:p>
          <a:p>
            <a:pPr lvl="1"/>
            <a:r>
              <a:rPr lang="de-DE" smtClean="0"/>
              <a:t>Zweite Ebene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Rechteck 2"/>
          <p:cNvSpPr/>
          <p:nvPr userDrawn="1"/>
        </p:nvSpPr>
        <p:spPr>
          <a:xfrm>
            <a:off x="58738" y="6580188"/>
            <a:ext cx="1846262" cy="236537"/>
          </a:xfrm>
          <a:prstGeom prst="rect">
            <a:avLst/>
          </a:prstGeom>
        </p:spPr>
        <p:txBody>
          <a:bodyPr wrap="none">
            <a:spAutoFit/>
          </a:bodyPr>
          <a:lstStyle/>
          <a:p>
            <a:pPr fontAlgn="auto">
              <a:spcBef>
                <a:spcPts val="0"/>
              </a:spcBef>
              <a:spcAft>
                <a:spcPts val="0"/>
              </a:spcAft>
              <a:defRPr/>
            </a:pPr>
            <a:r>
              <a:rPr lang="de-DE" sz="1400" baseline="30000" dirty="0">
                <a:solidFill>
                  <a:srgbClr val="18434D"/>
                </a:solidFill>
                <a:latin typeface="Cambria"/>
                <a:cs typeface="Cambria"/>
              </a:rPr>
              <a:t>Präsentationstitel // 23.01.2013 </a:t>
            </a:r>
          </a:p>
        </p:txBody>
      </p:sp>
      <p:sp>
        <p:nvSpPr>
          <p:cNvPr id="3" name="Rechteck 3"/>
          <p:cNvSpPr/>
          <p:nvPr userDrawn="1"/>
        </p:nvSpPr>
        <p:spPr>
          <a:xfrm>
            <a:off x="8610600" y="6580188"/>
            <a:ext cx="442913" cy="236537"/>
          </a:xfrm>
          <a:prstGeom prst="rect">
            <a:avLst/>
          </a:prstGeom>
        </p:spPr>
        <p:txBody>
          <a:bodyPr wrap="none">
            <a:spAutoFit/>
          </a:bodyPr>
          <a:lstStyle/>
          <a:p>
            <a:pPr fontAlgn="auto">
              <a:spcBef>
                <a:spcPts val="0"/>
              </a:spcBef>
              <a:spcAft>
                <a:spcPts val="0"/>
              </a:spcAft>
              <a:defRPr/>
            </a:pPr>
            <a:r>
              <a:rPr lang="de-DE" sz="1400" baseline="30000" dirty="0">
                <a:solidFill>
                  <a:srgbClr val="18434D"/>
                </a:solidFill>
                <a:latin typeface="Cambria"/>
                <a:cs typeface="Cambria"/>
              </a:rPr>
              <a:t>2/55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sldNum="0" hdr="0" ftr="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750" y="1773238"/>
            <a:ext cx="4824413" cy="1016000"/>
          </a:xfrm>
          <a:prstGeom prst="rect">
            <a:avLst/>
          </a:prstGeom>
          <a:noFill/>
        </p:spPr>
        <p:txBody>
          <a:bodyPr>
            <a:spAutoFit/>
          </a:bodyPr>
          <a:lstStyle/>
          <a:p>
            <a:pPr fontAlgn="auto">
              <a:spcBef>
                <a:spcPts val="0"/>
              </a:spcBef>
              <a:spcAft>
                <a:spcPts val="0"/>
              </a:spcAft>
              <a:defRPr/>
            </a:pPr>
            <a:r>
              <a:rPr lang="de-DE" sz="3000" b="1" dirty="0">
                <a:solidFill>
                  <a:schemeClr val="tx2"/>
                </a:solidFill>
                <a:latin typeface="Cambria" panose="02040503050406030204" pitchFamily="18" charset="0"/>
                <a:ea typeface="+mj-ea"/>
                <a:cs typeface="+mj-cs"/>
              </a:rPr>
              <a:t>Organisationsverschulden </a:t>
            </a:r>
            <a:r>
              <a:rPr lang="de-DE" sz="3000" b="1" dirty="0">
                <a:solidFill>
                  <a:schemeClr val="tx2"/>
                </a:solidFill>
                <a:latin typeface="Cambria" panose="02040503050406030204" pitchFamily="18" charset="0"/>
                <a:ea typeface="+mj-ea"/>
                <a:cs typeface="+mj-cs"/>
              </a:rPr>
              <a:t>am Krankenhaus</a:t>
            </a:r>
            <a:endParaRPr lang="de-DE" sz="3000" b="1" dirty="0">
              <a:solidFill>
                <a:schemeClr val="tx2"/>
              </a:solidFill>
              <a:latin typeface="Cambria" panose="02040503050406030204" pitchFamily="18"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nhaltsplatzhalter 5"/>
          <p:cNvPicPr>
            <a:picLocks noGrp="1" noChangeAspect="1"/>
          </p:cNvPicPr>
          <p:nvPr>
            <p:ph idx="1"/>
          </p:nvPr>
        </p:nvPicPr>
        <p:blipFill>
          <a:blip r:embed="rId2"/>
          <a:srcRect/>
          <a:stretch>
            <a:fillRect/>
          </a:stretch>
        </p:blipFill>
        <p:spPr bwMode="auto">
          <a:xfrm>
            <a:off x="2771775" y="1125538"/>
            <a:ext cx="3325813" cy="5307012"/>
          </a:xfrm>
          <a:noFill/>
          <a:ln>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3575" y="1268413"/>
            <a:ext cx="8229600" cy="3455987"/>
          </a:xfrm>
        </p:spPr>
        <p:txBody>
          <a:bodyPr/>
          <a:lstStyle/>
          <a:p>
            <a:pPr marL="0" indent="0" fontAlgn="auto">
              <a:spcAft>
                <a:spcPts val="0"/>
              </a:spcAft>
              <a:buFont typeface="Arial"/>
              <a:buNone/>
              <a:defRPr/>
            </a:pPr>
            <a:r>
              <a:rPr lang="de-DE" b="1" dirty="0" smtClean="0"/>
              <a:t>Ergebnis der Ermittlungen:</a:t>
            </a:r>
          </a:p>
          <a:p>
            <a:pPr marL="0" indent="0" fontAlgn="auto">
              <a:spcAft>
                <a:spcPts val="0"/>
              </a:spcAft>
              <a:buFont typeface="Arial"/>
              <a:buNone/>
              <a:defRPr/>
            </a:pPr>
            <a:endParaRPr lang="de-DE" dirty="0"/>
          </a:p>
          <a:p>
            <a:pPr marL="360000" indent="-360000" fontAlgn="auto">
              <a:spcAft>
                <a:spcPts val="0"/>
              </a:spcAft>
              <a:buFont typeface="Wingdings" panose="05000000000000000000" pitchFamily="2" charset="2"/>
              <a:buChar char="Ø"/>
              <a:defRPr/>
            </a:pPr>
            <a:r>
              <a:rPr lang="de-DE" dirty="0" smtClean="0"/>
              <a:t>Kein sog. „</a:t>
            </a:r>
            <a:r>
              <a:rPr lang="de-DE" b="1" i="1" dirty="0" smtClean="0"/>
              <a:t>Medikamentenplan</a:t>
            </a:r>
            <a:r>
              <a:rPr lang="de-DE" dirty="0" smtClean="0"/>
              <a:t>“ bei den Behandlungsunterlagen</a:t>
            </a:r>
          </a:p>
          <a:p>
            <a:pPr marL="360000" indent="-360000" fontAlgn="auto">
              <a:spcAft>
                <a:spcPts val="0"/>
              </a:spcAft>
              <a:buFont typeface="Wingdings" panose="05000000000000000000" pitchFamily="2" charset="2"/>
              <a:buChar char="Ø"/>
              <a:defRPr/>
            </a:pPr>
            <a:r>
              <a:rPr lang="de-DE" dirty="0" smtClean="0"/>
              <a:t>Dafür sog. „</a:t>
            </a:r>
            <a:r>
              <a:rPr lang="de-DE" b="1" i="1" dirty="0" smtClean="0"/>
              <a:t>Pharmazeutische Empfehlung</a:t>
            </a:r>
            <a:r>
              <a:rPr lang="de-DE" dirty="0" smtClean="0"/>
              <a:t>“ der Krankenhausapothekerin: „</a:t>
            </a:r>
            <a:r>
              <a:rPr lang="de-DE" b="1" i="1" dirty="0" err="1" smtClean="0"/>
              <a:t>Lantarel</a:t>
            </a:r>
            <a:r>
              <a:rPr lang="de-DE" b="1" i="1" dirty="0" smtClean="0"/>
              <a:t> nur dienstags</a:t>
            </a:r>
            <a:r>
              <a:rPr lang="de-DE" dirty="0" smtClean="0"/>
              <a:t>“, die durch den Stationsarzt abgezeichnet, aber nicht umgesetzt wurde!</a:t>
            </a:r>
          </a:p>
          <a:p>
            <a:pPr marL="360000" indent="-360000" fontAlgn="auto">
              <a:spcAft>
                <a:spcPts val="0"/>
              </a:spcAft>
              <a:buFont typeface="Wingdings" panose="05000000000000000000" pitchFamily="2" charset="2"/>
              <a:buChar char="Ø"/>
              <a:defRPr/>
            </a:pPr>
            <a:r>
              <a:rPr lang="de-DE" dirty="0" smtClean="0"/>
              <a:t>In der sog. „</a:t>
            </a:r>
            <a:r>
              <a:rPr lang="de-DE" b="1" i="1" dirty="0" smtClean="0"/>
              <a:t>medizinischen Kurve</a:t>
            </a:r>
            <a:r>
              <a:rPr lang="de-DE" dirty="0" smtClean="0"/>
              <a:t>“ war durch die Pflegekraft „</a:t>
            </a:r>
            <a:r>
              <a:rPr lang="de-DE" b="1" i="1" dirty="0" smtClean="0"/>
              <a:t>1 x tägl.</a:t>
            </a:r>
            <a:r>
              <a:rPr lang="de-DE" dirty="0" smtClean="0"/>
              <a:t>“ eingetragen worden.</a:t>
            </a:r>
          </a:p>
          <a:p>
            <a:pPr marL="360000" indent="-360000" fontAlgn="auto">
              <a:spcAft>
                <a:spcPts val="0"/>
              </a:spcAft>
              <a:buFont typeface="Wingdings" panose="05000000000000000000" pitchFamily="2" charset="2"/>
              <a:buChar char="Ø"/>
              <a:defRPr/>
            </a:pPr>
            <a:r>
              <a:rPr lang="de-DE" dirty="0" smtClean="0"/>
              <a:t>Eine </a:t>
            </a:r>
            <a:r>
              <a:rPr lang="de-DE" b="1" dirty="0" smtClean="0"/>
              <a:t>ärztliche Anordnung </a:t>
            </a:r>
            <a:r>
              <a:rPr lang="de-DE" dirty="0" smtClean="0"/>
              <a:t>oder </a:t>
            </a:r>
            <a:r>
              <a:rPr lang="de-DE" b="1" dirty="0" smtClean="0"/>
              <a:t>Überprüfung</a:t>
            </a:r>
            <a:r>
              <a:rPr lang="de-DE" dirty="0" smtClean="0"/>
              <a:t> der Medikation ist </a:t>
            </a:r>
            <a:r>
              <a:rPr lang="de-DE" b="1" dirty="0" smtClean="0"/>
              <a:t>nicht erfolgt</a:t>
            </a:r>
            <a:r>
              <a:rPr lang="de-DE" dirty="0" smtClean="0"/>
              <a:t>.</a:t>
            </a:r>
          </a:p>
          <a:p>
            <a:pPr marL="360000" indent="-360000" fontAlgn="auto">
              <a:spcAft>
                <a:spcPts val="0"/>
              </a:spcAft>
              <a:buFont typeface="Wingdings" panose="05000000000000000000" pitchFamily="2" charset="2"/>
              <a:buChar char="Ø"/>
              <a:defRPr/>
            </a:pPr>
            <a:r>
              <a:rPr lang="de-DE" dirty="0" smtClean="0"/>
              <a:t>Entsprechende Vorgaben </a:t>
            </a:r>
            <a:r>
              <a:rPr lang="de-DE" b="1" dirty="0" smtClean="0"/>
              <a:t>existierten auf der Station nicht</a:t>
            </a:r>
            <a:r>
              <a:rPr lang="de-DE" dirty="0" smtClean="0"/>
              <a:t>.</a:t>
            </a:r>
          </a:p>
          <a:p>
            <a:pPr marL="360000" indent="-360000" fontAlgn="auto">
              <a:spcAft>
                <a:spcPts val="0"/>
              </a:spcAft>
              <a:buFont typeface="Wingdings" panose="05000000000000000000" pitchFamily="2" charset="2"/>
              <a:buChar char="Ø"/>
              <a:defRPr/>
            </a:pPr>
            <a:r>
              <a:rPr lang="de-DE" dirty="0" smtClean="0"/>
              <a:t>Das Zusammenhangsgutachten kommt zu dem Ergebnis, dass der Tod des Patienten „[…] </a:t>
            </a:r>
            <a:r>
              <a:rPr lang="de-DE" b="1" i="1" dirty="0" smtClean="0"/>
              <a:t>zweifelsohne in kausalem Zusammenhang mit der überdosierten Gabe von </a:t>
            </a:r>
            <a:r>
              <a:rPr lang="de-DE" b="1" i="1" dirty="0" err="1" smtClean="0"/>
              <a:t>Lantarel</a:t>
            </a:r>
            <a:r>
              <a:rPr lang="de-DE" b="1" i="1" dirty="0" smtClean="0"/>
              <a:t> steht </a:t>
            </a:r>
            <a:r>
              <a:rPr lang="de-DE" dirty="0" smtClean="0"/>
              <a:t>[…]“.</a:t>
            </a:r>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Inhaltsplatzhalter 2"/>
          <p:cNvSpPr>
            <a:spLocks noGrp="1"/>
          </p:cNvSpPr>
          <p:nvPr>
            <p:ph idx="1"/>
          </p:nvPr>
        </p:nvSpPr>
        <p:spPr bwMode="auto">
          <a:xfrm>
            <a:off x="654050" y="1773238"/>
            <a:ext cx="8229600" cy="3455987"/>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charset="0"/>
              <a:buNone/>
            </a:pPr>
            <a:r>
              <a:rPr lang="de-DE" b="1" smtClean="0"/>
              <a:t>Zivilrechtlich</a:t>
            </a:r>
            <a:r>
              <a:rPr lang="de-DE" smtClean="0"/>
              <a:t> bestehen ggf. Schadensersatzansprüche gegen Klinikträger, Chefarzt, Stationsarzt und Pfleger. Die Haftung erstreckt sich auf alle (schuldrechtlich oder deliktisch involvierten) Akteure.</a:t>
            </a:r>
          </a:p>
          <a:p>
            <a:pPr marL="0" indent="0">
              <a:buFont typeface="Arial" charset="0"/>
              <a:buNone/>
            </a:pPr>
            <a:endParaRPr lang="de-DE" smtClean="0"/>
          </a:p>
          <a:p>
            <a:pPr marL="0" indent="0">
              <a:buFont typeface="Arial" charset="0"/>
              <a:buNone/>
            </a:pPr>
            <a:r>
              <a:rPr lang="de-DE" b="1" smtClean="0"/>
              <a:t>Strafrechtlich</a:t>
            </a:r>
            <a:r>
              <a:rPr lang="de-DE" smtClean="0"/>
              <a:t> kommt eine Verantwortlichkeit des Chefarztes, des Stationsarztes und der Pflegekraft wegen fahrlässiger Tötung in Betracht. Es werden diejenigen zur Verantwortung gezogen, deren pflichtwidriges Handeln oder Unterlassen in einem kausalen Zusammenhang zu dem eingetretenen Schaden steht. </a:t>
            </a:r>
          </a:p>
          <a:p>
            <a:pPr marL="0" indent="0">
              <a:buFont typeface="Arial" charset="0"/>
              <a:buNone/>
            </a:pPr>
            <a:endParaRPr lang="de-DE" smtClean="0"/>
          </a:p>
          <a:p>
            <a:pPr marL="0" indent="0">
              <a:buFont typeface="Arial" charset="0"/>
              <a:buNone/>
            </a:pPr>
            <a:r>
              <a:rPr lang="de-DE" b="1" smtClean="0"/>
              <a:t>Es zeigt sich:</a:t>
            </a:r>
            <a:r>
              <a:rPr lang="de-DE" smtClean="0"/>
              <a:t> </a:t>
            </a:r>
            <a:r>
              <a:rPr lang="de-DE" u="sng" smtClean="0"/>
              <a:t>Vielfach korreliert fehlerhaftes Behandlungsverhalten mit Mängeln wegen organisatorischen oder – wie noch zu zeigen sein wird – infrastrukturellen Defiziten.</a:t>
            </a:r>
          </a:p>
          <a:p>
            <a:pPr marL="0" indent="0">
              <a:buFont typeface="Arial" charset="0"/>
              <a:buNone/>
            </a:pPr>
            <a:endParaRPr lang="de-DE"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Inhaltsplatzhalter 1"/>
          <p:cNvSpPr>
            <a:spLocks noGrp="1"/>
          </p:cNvSpPr>
          <p:nvPr>
            <p:ph sz="quarter" idx="10"/>
          </p:nvPr>
        </p:nvSpPr>
        <p:spPr bwMode="auto">
          <a:xfrm>
            <a:off x="684213" y="3716338"/>
            <a:ext cx="4895850" cy="1584325"/>
          </a:xfrm>
          <a:noFill/>
          <a:ln>
            <a:miter lim="800000"/>
            <a:headEnd/>
            <a:tailEnd/>
          </a:ln>
        </p:spPr>
        <p:txBody>
          <a:bodyPr vert="horz" wrap="square" lIns="91440" tIns="45720" rIns="91440" bIns="45720" numCol="1" anchor="t" anchorCtr="0" compatLnSpc="1">
            <a:prstTxWarp prst="textNoShape">
              <a:avLst/>
            </a:prstTxWarp>
          </a:bodyPr>
          <a:lstStyle/>
          <a:p>
            <a:r>
              <a:rPr lang="de-DE" smtClean="0"/>
              <a:t>Einfluss von Ressourcenknappheit auf die Krankenhausbehandlung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Grafik 5"/>
          <p:cNvPicPr>
            <a:picLocks noChangeAspect="1" noChangeArrowheads="1"/>
          </p:cNvPicPr>
          <p:nvPr/>
        </p:nvPicPr>
        <p:blipFill>
          <a:blip r:embed="rId2"/>
          <a:srcRect l="60789" t="26572" r="15520" b="2853"/>
          <a:stretch>
            <a:fillRect/>
          </a:stretch>
        </p:blipFill>
        <p:spPr bwMode="auto">
          <a:xfrm rot="-406307">
            <a:off x="3140075" y="3716338"/>
            <a:ext cx="2590800" cy="2724150"/>
          </a:xfrm>
          <a:prstGeom prst="rect">
            <a:avLst/>
          </a:prstGeom>
          <a:noFill/>
          <a:ln w="9525">
            <a:noFill/>
            <a:miter lim="800000"/>
            <a:headEnd/>
            <a:tailEnd/>
          </a:ln>
        </p:spPr>
      </p:pic>
      <p:pic>
        <p:nvPicPr>
          <p:cNvPr id="25602" name="Inhaltsplatzhalter 3"/>
          <p:cNvPicPr>
            <a:picLocks noGrp="1"/>
          </p:cNvPicPr>
          <p:nvPr>
            <p:ph idx="1"/>
          </p:nvPr>
        </p:nvPicPr>
        <p:blipFill>
          <a:blip r:embed="rId3"/>
          <a:srcRect l="66759" t="23715" r="10561" b="-2"/>
          <a:stretch>
            <a:fillRect/>
          </a:stretch>
        </p:blipFill>
        <p:spPr bwMode="auto">
          <a:xfrm rot="20894781">
            <a:off x="692150" y="2060575"/>
            <a:ext cx="2224088" cy="2425700"/>
          </a:xfrm>
          <a:noFill/>
          <a:ln>
            <a:miter lim="800000"/>
            <a:headEnd/>
            <a:tailEnd/>
          </a:ln>
        </p:spPr>
      </p:pic>
      <p:pic>
        <p:nvPicPr>
          <p:cNvPr id="25603" name="Grafik 4"/>
          <p:cNvPicPr>
            <a:picLocks noChangeAspect="1" noChangeArrowheads="1"/>
          </p:cNvPicPr>
          <p:nvPr/>
        </p:nvPicPr>
        <p:blipFill>
          <a:blip r:embed="rId4"/>
          <a:srcRect l="57298" t="27429" r="18365" b="2284"/>
          <a:stretch>
            <a:fillRect/>
          </a:stretch>
        </p:blipFill>
        <p:spPr bwMode="auto">
          <a:xfrm rot="750939">
            <a:off x="5607050" y="2174875"/>
            <a:ext cx="2732088" cy="253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Inhaltsplatzhalter 2"/>
          <p:cNvSpPr>
            <a:spLocks noGrp="1"/>
          </p:cNvSpPr>
          <p:nvPr>
            <p:ph idx="1"/>
          </p:nvPr>
        </p:nvSpPr>
        <p:spPr bwMode="auto">
          <a:xfrm>
            <a:off x="633413" y="1773238"/>
            <a:ext cx="8229600" cy="3455987"/>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charset="0"/>
              <a:buNone/>
            </a:pPr>
            <a:r>
              <a:rPr lang="de-DE" smtClean="0"/>
              <a:t>„</a:t>
            </a:r>
            <a:r>
              <a:rPr lang="de-DE" i="1" smtClean="0"/>
              <a:t>Die Politik verordnet dem Gesundheitswesen einen tiefgreifenden Strukturwandel in Form einer Markttransformation. Kennzeichnend ist dabei ein ‚</a:t>
            </a:r>
            <a:r>
              <a:rPr lang="de-DE" b="1" i="1" smtClean="0"/>
              <a:t>Verdrängungswettbewerb unter den Leistungserbringern</a:t>
            </a:r>
            <a:r>
              <a:rPr lang="de-DE" i="1" smtClean="0"/>
              <a:t>‘, den der Gesetzgeber aus Kostengründen gezielt initiiert, ohne allerdings gleichzeitig die hierfür notwendigen klaren Regelungen zu schaffen. Qualitätsorientierte Leistungserbringer stehen dadurch in der </a:t>
            </a:r>
            <a:r>
              <a:rPr lang="de-DE" b="1" i="1" smtClean="0"/>
              <a:t>Gefahr adverser Marktselektion</a:t>
            </a:r>
            <a:r>
              <a:rPr lang="de-DE" i="1" smtClean="0"/>
              <a:t>, was letztlich eine </a:t>
            </a:r>
            <a:r>
              <a:rPr lang="de-DE" b="1" i="1" smtClean="0"/>
              <a:t>Gefährdung der Patienten </a:t>
            </a:r>
            <a:r>
              <a:rPr lang="de-DE" i="1" smtClean="0"/>
              <a:t>bedeutet.</a:t>
            </a:r>
            <a:r>
              <a:rPr lang="de-DE" smtClean="0"/>
              <a:t>“</a:t>
            </a:r>
          </a:p>
          <a:p>
            <a:pPr marL="0" indent="0" algn="r">
              <a:buFont typeface="Arial" charset="0"/>
              <a:buNone/>
            </a:pPr>
            <a:r>
              <a:rPr lang="de-DE" sz="1000" smtClean="0"/>
              <a:t>(</a:t>
            </a:r>
            <a:r>
              <a:rPr lang="de-DE" sz="1000" i="1" smtClean="0"/>
              <a:t>Neelmeier, Organisationsverschulden patientennaher Entscheider und einrichtungsbezogene Aufklärung, 2014, S. 522</a:t>
            </a:r>
            <a:r>
              <a:rPr lang="de-DE" sz="1000" smtClean="0"/>
              <a:t>)</a:t>
            </a:r>
          </a:p>
          <a:p>
            <a:pPr marL="0" indent="0">
              <a:buFont typeface="Arial" charset="0"/>
              <a:buNone/>
            </a:pPr>
            <a:endParaRPr lang="de-DE"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Inhaltsplatzhalter 1"/>
          <p:cNvSpPr>
            <a:spLocks noGrp="1"/>
          </p:cNvSpPr>
          <p:nvPr>
            <p:ph sz="quarter" idx="10"/>
          </p:nvPr>
        </p:nvSpPr>
        <p:spPr bwMode="auto">
          <a:xfrm>
            <a:off x="684213" y="3716338"/>
            <a:ext cx="4679950" cy="1584325"/>
          </a:xfrm>
          <a:noFill/>
          <a:ln>
            <a:miter lim="800000"/>
            <a:headEnd/>
            <a:tailEnd/>
          </a:ln>
        </p:spPr>
        <p:txBody>
          <a:bodyPr vert="horz" wrap="square" lIns="91440" tIns="45720" rIns="91440" bIns="45720" numCol="1" anchor="t" anchorCtr="0" compatLnSpc="1">
            <a:prstTxWarp prst="textNoShape">
              <a:avLst/>
            </a:prstTxWarp>
          </a:bodyPr>
          <a:lstStyle/>
          <a:p>
            <a:r>
              <a:rPr lang="de-DE" smtClean="0"/>
              <a:t>Aktuelle Entwicklung</a:t>
            </a:r>
          </a:p>
          <a:p>
            <a:r>
              <a:rPr lang="de-DE" sz="2400" smtClean="0"/>
              <a:t>Organisationsverschulden </a:t>
            </a:r>
          </a:p>
          <a:p>
            <a:r>
              <a:rPr lang="de-DE" sz="2400" smtClean="0"/>
              <a:t>sog. „</a:t>
            </a:r>
            <a:r>
              <a:rPr lang="de-DE" sz="2400" i="1" smtClean="0"/>
              <a:t>patientenferner Entscheider</a:t>
            </a:r>
            <a:r>
              <a:rPr lang="de-DE" sz="2400" smtClean="0"/>
              <a:t>“</a:t>
            </a:r>
          </a:p>
          <a:p>
            <a:endParaRPr lang="de-DE"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Inhaltsplatzhalter 2"/>
          <p:cNvSpPr>
            <a:spLocks noGrp="1"/>
          </p:cNvSpPr>
          <p:nvPr>
            <p:ph idx="1"/>
          </p:nvPr>
        </p:nvSpPr>
        <p:spPr bwMode="auto">
          <a:xfrm>
            <a:off x="663575" y="1773238"/>
            <a:ext cx="8229600" cy="3455987"/>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charset="0"/>
              <a:buNone/>
            </a:pPr>
            <a:r>
              <a:rPr lang="de-DE" b="1" smtClean="0"/>
              <a:t>Fragestellung: </a:t>
            </a:r>
          </a:p>
          <a:p>
            <a:pPr marL="0" indent="0">
              <a:buFont typeface="Arial" charset="0"/>
              <a:buNone/>
            </a:pPr>
            <a:endParaRPr lang="de-DE" smtClean="0"/>
          </a:p>
          <a:p>
            <a:pPr marL="0" indent="0">
              <a:buFont typeface="Arial" charset="0"/>
              <a:buNone/>
            </a:pPr>
            <a:r>
              <a:rPr lang="de-DE" smtClean="0"/>
              <a:t>Was aber passiert, wenn durch Maßnahmen sog. „</a:t>
            </a:r>
            <a:r>
              <a:rPr lang="de-DE" b="1" i="1" smtClean="0"/>
              <a:t>patientenferner Entscheider</a:t>
            </a:r>
            <a:r>
              <a:rPr lang="de-DE" smtClean="0"/>
              <a:t>“ unmittelbar Einfluss auf die Bedingungen genommen wird, unter welchen die Behandlungen im Krankenhaus erfolgen ?</a:t>
            </a:r>
          </a:p>
          <a:p>
            <a:pPr marL="0" indent="0">
              <a:buFont typeface="Arial" charset="0"/>
              <a:buNone/>
            </a:pPr>
            <a:endParaRPr lang="de-DE" smtClean="0"/>
          </a:p>
          <a:p>
            <a:pPr marL="0" indent="0">
              <a:buFont typeface="Arial" charset="0"/>
              <a:buNone/>
            </a:pPr>
            <a:r>
              <a:rPr lang="de-DE" smtClean="0"/>
              <a:t>Dies kann der Fall sein, wenn etwa durch </a:t>
            </a:r>
            <a:r>
              <a:rPr lang="de-DE" b="1" smtClean="0"/>
              <a:t>Einsparungen</a:t>
            </a:r>
            <a:r>
              <a:rPr lang="de-DE" smtClean="0"/>
              <a:t> in der Weise </a:t>
            </a:r>
            <a:r>
              <a:rPr lang="de-DE" b="1" smtClean="0"/>
              <a:t>Einfluss auf die Behandlungsinfrastruktur </a:t>
            </a:r>
            <a:r>
              <a:rPr lang="de-DE" smtClean="0"/>
              <a:t>genommen wird, dass hierdurch der </a:t>
            </a:r>
            <a:r>
              <a:rPr lang="de-DE" b="1" smtClean="0"/>
              <a:t>medizinische Standard </a:t>
            </a:r>
            <a:r>
              <a:rPr lang="de-DE" smtClean="0"/>
              <a:t>im Verhältnis zu anderen Mitbewerbern </a:t>
            </a:r>
            <a:r>
              <a:rPr lang="de-DE" b="1" smtClean="0"/>
              <a:t>zurückfällt</a:t>
            </a:r>
            <a:r>
              <a:rPr lang="de-DE" smtClean="0"/>
              <a:t> oder der geschuldete </a:t>
            </a:r>
            <a:r>
              <a:rPr lang="de-DE" b="1" smtClean="0"/>
              <a:t>medizinische Standard </a:t>
            </a:r>
            <a:r>
              <a:rPr lang="de-DE" smtClean="0"/>
              <a:t>sogar</a:t>
            </a:r>
            <a:r>
              <a:rPr lang="de-DE" b="1" smtClean="0"/>
              <a:t> unterschritten</a:t>
            </a:r>
            <a:r>
              <a:rPr lang="de-DE" smtClean="0"/>
              <a:t> wird.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Inhaltsplatzhalter 2"/>
          <p:cNvSpPr>
            <a:spLocks noGrp="1"/>
          </p:cNvSpPr>
          <p:nvPr>
            <p:ph idx="1"/>
          </p:nvPr>
        </p:nvSpPr>
        <p:spPr bwMode="auto">
          <a:xfrm>
            <a:off x="669925" y="1773238"/>
            <a:ext cx="8229600" cy="3455987"/>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charset="0"/>
              <a:buNone/>
            </a:pPr>
            <a:r>
              <a:rPr lang="de-DE" b="1" smtClean="0"/>
              <a:t>Beispielfall (AG Köln, Urt. v. 16. Mai 2012, 613 Ls 3/12):</a:t>
            </a:r>
          </a:p>
          <a:p>
            <a:pPr marL="0" indent="0">
              <a:buFont typeface="Arial" charset="0"/>
              <a:buNone/>
            </a:pPr>
            <a:endParaRPr lang="de-DE" smtClean="0"/>
          </a:p>
          <a:p>
            <a:pPr marL="0" indent="0">
              <a:buFont typeface="Arial" charset="0"/>
              <a:buNone/>
            </a:pPr>
            <a:r>
              <a:rPr lang="de-DE" smtClean="0"/>
              <a:t>Am 30. Juli 2011 gegen 21:50 Uhr transfundierte die angeklagte Assistenzärztin dem 63-jährigen Patienten C. im XXX-Hospital in Köln eine Blutkonserve der Blutgruppe A Rh +. Diese Blutkonserve war vom Labor jedoch für eine andere Patientin bereitgestellt worden. Herr C. hatte die Blutgruppe 0 Rh +. Etwa 10 Minuten nach Beginn der Transfusion erbrach der Patient und wurde reanimationspflichtig.</a:t>
            </a:r>
          </a:p>
          <a:p>
            <a:pPr marL="0" indent="0">
              <a:buFont typeface="Arial" charset="0"/>
              <a:buNone/>
            </a:pPr>
            <a:endParaRPr lang="de-DE" smtClean="0"/>
          </a:p>
          <a:p>
            <a:pPr marL="0" indent="0">
              <a:buFont typeface="Arial" charset="0"/>
              <a:buNone/>
            </a:pPr>
            <a:r>
              <a:rPr lang="de-DE" smtClean="0"/>
              <a:t>Im weiteren Verlauf entwickelte sich bei ihm wegen der falschen Blutkonserve eine Entgleisung des Gerinnungssystems.</a:t>
            </a:r>
          </a:p>
          <a:p>
            <a:pPr marL="0" indent="0">
              <a:buFont typeface="Arial" charset="0"/>
              <a:buNone/>
            </a:pPr>
            <a:endParaRPr lang="de-DE" smtClean="0"/>
          </a:p>
          <a:p>
            <a:pPr marL="0" indent="0">
              <a:buFont typeface="Arial" charset="0"/>
              <a:buNone/>
            </a:pPr>
            <a:r>
              <a:rPr lang="de-DE" smtClean="0"/>
              <a:t>Als Folge verstarb der Patient trotz einer Blutaustauschtransfusion und intensivmedizinischer Maßnahmen am 31. Juli 2011 um 13:37 Uhr.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3575" y="1773238"/>
            <a:ext cx="8229600" cy="3455987"/>
          </a:xfrm>
        </p:spPr>
        <p:txBody>
          <a:bodyPr/>
          <a:lstStyle/>
          <a:p>
            <a:pPr marL="0" indent="0" fontAlgn="auto">
              <a:spcAft>
                <a:spcPts val="0"/>
              </a:spcAft>
              <a:buFont typeface="Arial"/>
              <a:buNone/>
              <a:defRPr/>
            </a:pPr>
            <a:r>
              <a:rPr lang="de-DE" b="1" dirty="0" smtClean="0"/>
              <a:t>Die Ermittlungen ergaben:</a:t>
            </a:r>
          </a:p>
          <a:p>
            <a:pPr marL="0" indent="0" fontAlgn="auto">
              <a:spcAft>
                <a:spcPts val="0"/>
              </a:spcAft>
              <a:buFont typeface="Arial"/>
              <a:buNone/>
              <a:defRPr/>
            </a:pPr>
            <a:endParaRPr lang="de-DE" dirty="0" smtClean="0"/>
          </a:p>
          <a:p>
            <a:pPr marL="360000" indent="-360000" fontAlgn="auto">
              <a:spcAft>
                <a:spcPts val="0"/>
              </a:spcAft>
              <a:buFont typeface="Wingdings" panose="05000000000000000000" pitchFamily="2" charset="2"/>
              <a:buChar char="Ø"/>
              <a:defRPr/>
            </a:pPr>
            <a:r>
              <a:rPr lang="de-DE" dirty="0" smtClean="0"/>
              <a:t>Der Angeklagten waren durch </a:t>
            </a:r>
            <a:r>
              <a:rPr lang="de-DE" dirty="0"/>
              <a:t>das Labor zwei </a:t>
            </a:r>
            <a:r>
              <a:rPr lang="de-DE" b="1" dirty="0"/>
              <a:t>Blutkonserven für zwei verschiedene Patienten gleichzeitig </a:t>
            </a:r>
            <a:r>
              <a:rPr lang="de-DE" b="1" dirty="0" smtClean="0"/>
              <a:t>ausgehändigt</a:t>
            </a:r>
            <a:r>
              <a:rPr lang="de-DE" dirty="0" smtClean="0"/>
              <a:t> worden, wobei </a:t>
            </a:r>
            <a:r>
              <a:rPr lang="de-DE" dirty="0"/>
              <a:t>an der Konserve selbst </a:t>
            </a:r>
            <a:r>
              <a:rPr lang="de-DE" dirty="0" smtClean="0"/>
              <a:t>die </a:t>
            </a:r>
            <a:r>
              <a:rPr lang="de-DE" dirty="0"/>
              <a:t>Blutgruppe nicht gekennzeichnet </a:t>
            </a:r>
            <a:r>
              <a:rPr lang="de-DE" dirty="0" smtClean="0"/>
              <a:t>war. </a:t>
            </a:r>
            <a:r>
              <a:rPr lang="de-DE" dirty="0"/>
              <a:t>Diese ergab sich allein aus dem Begleitdokument, das in unübersichtlicher Art und Weise eine Vielzahl von Daten über die Beschaffenheit der Blutkonserve enthielt </a:t>
            </a:r>
            <a:r>
              <a:rPr lang="de-DE" dirty="0" smtClean="0"/>
              <a:t>– u. </a:t>
            </a:r>
            <a:r>
              <a:rPr lang="de-DE" dirty="0"/>
              <a:t>a. auch die Blutgruppe.</a:t>
            </a:r>
          </a:p>
          <a:p>
            <a:pPr marL="360000" indent="-360000" fontAlgn="auto">
              <a:spcAft>
                <a:spcPts val="0"/>
              </a:spcAft>
              <a:buFont typeface="Wingdings" panose="05000000000000000000" pitchFamily="2" charset="2"/>
              <a:buChar char="Ø"/>
              <a:defRPr/>
            </a:pPr>
            <a:r>
              <a:rPr lang="de-DE" dirty="0" smtClean="0"/>
              <a:t>Die </a:t>
            </a:r>
            <a:r>
              <a:rPr lang="de-DE" dirty="0"/>
              <a:t>Angeklagte </a:t>
            </a:r>
            <a:r>
              <a:rPr lang="de-DE" dirty="0" smtClean="0"/>
              <a:t>hatte zum </a:t>
            </a:r>
            <a:r>
              <a:rPr lang="de-DE" dirty="0"/>
              <a:t>Zeitpunkt der Transfusion bereits eine </a:t>
            </a:r>
            <a:r>
              <a:rPr lang="de-DE" dirty="0" smtClean="0"/>
              <a:t/>
            </a:r>
            <a:br>
              <a:rPr lang="de-DE" dirty="0" smtClean="0"/>
            </a:br>
            <a:r>
              <a:rPr lang="de-DE" b="1" dirty="0" smtClean="0"/>
              <a:t>63-Stunden-Woche</a:t>
            </a:r>
            <a:r>
              <a:rPr lang="de-DE" dirty="0" smtClean="0"/>
              <a:t> </a:t>
            </a:r>
            <a:r>
              <a:rPr lang="de-DE" dirty="0"/>
              <a:t>mit anschließendem mehr als </a:t>
            </a:r>
            <a:r>
              <a:rPr lang="de-DE" b="1" dirty="0"/>
              <a:t>12-stündigen</a:t>
            </a:r>
            <a:r>
              <a:rPr lang="de-DE" dirty="0"/>
              <a:t> </a:t>
            </a:r>
            <a:r>
              <a:rPr lang="de-DE" b="1" dirty="0"/>
              <a:t>ununterbrochenen Notdienst </a:t>
            </a:r>
            <a:r>
              <a:rPr lang="de-DE" dirty="0"/>
              <a:t>hinter </a:t>
            </a:r>
            <a:r>
              <a:rPr lang="de-DE" dirty="0" smtClean="0"/>
              <a:t>sich.</a:t>
            </a:r>
          </a:p>
          <a:p>
            <a:pPr marL="360000" indent="-360000" fontAlgn="auto">
              <a:spcAft>
                <a:spcPts val="0"/>
              </a:spcAft>
              <a:buFont typeface="Wingdings" panose="05000000000000000000" pitchFamily="2" charset="2"/>
              <a:buChar char="Ø"/>
              <a:defRPr/>
            </a:pPr>
            <a:r>
              <a:rPr lang="de-DE" dirty="0" smtClean="0"/>
              <a:t>Sie war </a:t>
            </a:r>
            <a:r>
              <a:rPr lang="de-DE" dirty="0"/>
              <a:t>erst </a:t>
            </a:r>
            <a:r>
              <a:rPr lang="de-DE" b="1" dirty="0"/>
              <a:t>kurze Zeit als Ärztin </a:t>
            </a:r>
            <a:r>
              <a:rPr lang="de-DE" dirty="0" smtClean="0"/>
              <a:t>tätig.</a:t>
            </a:r>
          </a:p>
          <a:p>
            <a:pPr marL="360000" indent="-360000" fontAlgn="auto">
              <a:spcAft>
                <a:spcPts val="0"/>
              </a:spcAft>
              <a:buFont typeface="Wingdings" panose="05000000000000000000" pitchFamily="2" charset="2"/>
              <a:buChar char="Ø"/>
              <a:defRPr/>
            </a:pPr>
            <a:r>
              <a:rPr lang="de-DE" dirty="0" smtClean="0"/>
              <a:t>Sie hatte akut </a:t>
            </a:r>
            <a:r>
              <a:rPr lang="de-DE" b="1" dirty="0" smtClean="0"/>
              <a:t>mehrere </a:t>
            </a:r>
            <a:r>
              <a:rPr lang="de-DE" b="1" dirty="0"/>
              <a:t>Maßnahmen für verschiedene Patienten </a:t>
            </a:r>
            <a:r>
              <a:rPr lang="de-DE" dirty="0"/>
              <a:t>gleichzeitig zu </a:t>
            </a:r>
            <a:r>
              <a:rPr lang="de-DE" dirty="0" smtClean="0"/>
              <a:t>überwachen. </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Inhaltsplatzhalter 2"/>
          <p:cNvSpPr>
            <a:spLocks noGrp="1"/>
          </p:cNvSpPr>
          <p:nvPr>
            <p:ph sz="quarter" idx="10"/>
          </p:nvPr>
        </p:nvSpPr>
        <p:spPr bwMode="auto">
          <a:xfrm>
            <a:off x="684213" y="3716338"/>
            <a:ext cx="4679950" cy="1584325"/>
          </a:xfrm>
          <a:noFill/>
          <a:ln>
            <a:miter lim="800000"/>
            <a:headEnd/>
            <a:tailEnd/>
          </a:ln>
        </p:spPr>
        <p:txBody>
          <a:bodyPr vert="horz" wrap="square" lIns="91440" tIns="45720" rIns="91440" bIns="45720" numCol="1" anchor="t" anchorCtr="0" compatLnSpc="1">
            <a:prstTxWarp prst="textNoShape">
              <a:avLst/>
            </a:prstTxWarp>
          </a:bodyPr>
          <a:lstStyle/>
          <a:p>
            <a:r>
              <a:rPr lang="de-DE" smtClean="0"/>
              <a:t>Einführung in das Thema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3575" y="1773238"/>
            <a:ext cx="8229600" cy="3455987"/>
          </a:xfrm>
        </p:spPr>
        <p:txBody>
          <a:bodyPr/>
          <a:lstStyle/>
          <a:p>
            <a:pPr marL="360000" indent="-360000" fontAlgn="auto">
              <a:spcAft>
                <a:spcPts val="0"/>
              </a:spcAft>
              <a:buFont typeface="Wingdings" panose="05000000000000000000" pitchFamily="2" charset="2"/>
              <a:buChar char="Ø"/>
              <a:defRPr/>
            </a:pPr>
            <a:r>
              <a:rPr lang="de-DE" dirty="0"/>
              <a:t>Die </a:t>
            </a:r>
            <a:r>
              <a:rPr lang="de-DE" dirty="0" smtClean="0"/>
              <a:t>Angeklagte war </a:t>
            </a:r>
            <a:r>
              <a:rPr lang="de-DE" dirty="0"/>
              <a:t>darüber hinaus mit Aufgaben </a:t>
            </a:r>
            <a:r>
              <a:rPr lang="de-DE" dirty="0" smtClean="0"/>
              <a:t>betraut worden, </a:t>
            </a:r>
            <a:r>
              <a:rPr lang="de-DE" dirty="0"/>
              <a:t>die sie </a:t>
            </a:r>
            <a:r>
              <a:rPr lang="de-DE" b="1" dirty="0"/>
              <a:t>nach ihrem Ausbildungsstand nicht hätte wahrnehmen dürfen</a:t>
            </a:r>
            <a:r>
              <a:rPr lang="de-DE" dirty="0"/>
              <a:t>. </a:t>
            </a:r>
            <a:endParaRPr lang="de-DE" dirty="0" smtClean="0"/>
          </a:p>
          <a:p>
            <a:pPr marL="361950" indent="0" fontAlgn="auto">
              <a:spcAft>
                <a:spcPts val="0"/>
              </a:spcAft>
              <a:buFont typeface="Arial"/>
              <a:buNone/>
              <a:defRPr/>
            </a:pPr>
            <a:endParaRPr lang="de-DE" dirty="0" smtClean="0"/>
          </a:p>
          <a:p>
            <a:pPr marL="361950" indent="0" fontAlgn="auto">
              <a:spcAft>
                <a:spcPts val="0"/>
              </a:spcAft>
              <a:buFont typeface="Arial"/>
              <a:buNone/>
              <a:defRPr/>
            </a:pPr>
            <a:r>
              <a:rPr lang="de-DE" dirty="0" smtClean="0"/>
              <a:t>Insbesondere die </a:t>
            </a:r>
            <a:r>
              <a:rPr lang="de-DE" b="1" dirty="0"/>
              <a:t>Vornahme von Bluttransfusionen </a:t>
            </a:r>
            <a:r>
              <a:rPr lang="de-DE" dirty="0"/>
              <a:t>setzt </a:t>
            </a:r>
            <a:r>
              <a:rPr lang="de-DE" dirty="0" smtClean="0"/>
              <a:t>eine </a:t>
            </a:r>
            <a:r>
              <a:rPr lang="de-DE" dirty="0"/>
              <a:t>besondere Schulung voraus, </a:t>
            </a:r>
            <a:r>
              <a:rPr lang="de-DE" dirty="0" smtClean="0"/>
              <a:t>in </a:t>
            </a:r>
            <a:r>
              <a:rPr lang="de-DE" dirty="0"/>
              <a:t>der </a:t>
            </a:r>
            <a:r>
              <a:rPr lang="de-DE" dirty="0" smtClean="0"/>
              <a:t>ein junger </a:t>
            </a:r>
            <a:r>
              <a:rPr lang="de-DE" dirty="0"/>
              <a:t>Arzt mit den besonderen Abläufen und Sicherheitsmaßnahmen bei Bluttransfusionen vertraut gemacht wird. Diese </a:t>
            </a:r>
            <a:r>
              <a:rPr lang="de-DE" b="1" dirty="0"/>
              <a:t>Schulung hatte die Angeklagte </a:t>
            </a:r>
            <a:r>
              <a:rPr lang="de-DE" dirty="0"/>
              <a:t>zum Zeitpunkt der </a:t>
            </a:r>
            <a:r>
              <a:rPr lang="de-DE" dirty="0" smtClean="0"/>
              <a:t>betroffenen </a:t>
            </a:r>
            <a:r>
              <a:rPr lang="de-DE" dirty="0"/>
              <a:t>Vorfälle noch </a:t>
            </a:r>
            <a:r>
              <a:rPr lang="de-DE" b="1" dirty="0"/>
              <a:t>nicht </a:t>
            </a:r>
            <a:r>
              <a:rPr lang="de-DE" b="1" dirty="0" smtClean="0"/>
              <a:t>erhalten</a:t>
            </a:r>
            <a:r>
              <a:rPr lang="de-DE" dirty="0" smtClean="0"/>
              <a:t>.</a:t>
            </a:r>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3575" y="1773238"/>
            <a:ext cx="8229600" cy="3455987"/>
          </a:xfrm>
        </p:spPr>
        <p:txBody>
          <a:bodyPr/>
          <a:lstStyle/>
          <a:p>
            <a:pPr marL="0" indent="0" fontAlgn="auto">
              <a:spcAft>
                <a:spcPts val="0"/>
              </a:spcAft>
              <a:buFont typeface="Arial"/>
              <a:buNone/>
              <a:defRPr/>
            </a:pPr>
            <a:r>
              <a:rPr lang="de-DE" dirty="0" smtClean="0"/>
              <a:t>Auch in diesem Fall ist </a:t>
            </a:r>
            <a:r>
              <a:rPr lang="de-DE" b="1" dirty="0" smtClean="0"/>
              <a:t>nicht gegen die Geschäftsführung des Krankenhause</a:t>
            </a:r>
            <a:r>
              <a:rPr lang="de-DE" dirty="0" smtClean="0"/>
              <a:t>s ermittelt worden, obwohl nach den Feststellungen des Amtsgerichts wesentliche organisatorische Mängel gegeben waren:</a:t>
            </a:r>
          </a:p>
          <a:p>
            <a:pPr marL="0" indent="0" fontAlgn="auto">
              <a:spcAft>
                <a:spcPts val="0"/>
              </a:spcAft>
              <a:buFont typeface="Arial"/>
              <a:buNone/>
              <a:defRPr/>
            </a:pPr>
            <a:endParaRPr lang="de-DE" dirty="0" smtClean="0"/>
          </a:p>
          <a:p>
            <a:pPr marL="360000" indent="-360000" fontAlgn="auto">
              <a:spcAft>
                <a:spcPts val="0"/>
              </a:spcAft>
              <a:buFont typeface="Wingdings" panose="05000000000000000000" pitchFamily="2" charset="2"/>
              <a:buChar char="Ø"/>
              <a:defRPr/>
            </a:pPr>
            <a:r>
              <a:rPr lang="de-DE" dirty="0" smtClean="0"/>
              <a:t>Möglichkeit der </a:t>
            </a:r>
            <a:r>
              <a:rPr lang="de-DE" b="1" dirty="0" smtClean="0"/>
              <a:t>gleichzeitigen Aushändigung mehrerer Blutkonserven</a:t>
            </a:r>
          </a:p>
          <a:p>
            <a:pPr marL="360000" indent="-360000" fontAlgn="auto">
              <a:spcAft>
                <a:spcPts val="0"/>
              </a:spcAft>
              <a:buFont typeface="Wingdings" panose="05000000000000000000" pitchFamily="2" charset="2"/>
              <a:buChar char="Ø"/>
              <a:defRPr/>
            </a:pPr>
            <a:endParaRPr lang="de-DE" dirty="0" smtClean="0"/>
          </a:p>
          <a:p>
            <a:pPr marL="360000" indent="-360000" fontAlgn="auto">
              <a:spcAft>
                <a:spcPts val="0"/>
              </a:spcAft>
              <a:buFont typeface="Wingdings" panose="05000000000000000000" pitchFamily="2" charset="2"/>
              <a:buChar char="Ø"/>
              <a:defRPr/>
            </a:pPr>
            <a:r>
              <a:rPr lang="de-DE" b="1" dirty="0" smtClean="0"/>
              <a:t>Gestaltung der Arbeitsverträge </a:t>
            </a:r>
            <a:r>
              <a:rPr lang="de-DE" dirty="0" smtClean="0"/>
              <a:t>erlaubte überlange Arbeitszeiten.</a:t>
            </a:r>
          </a:p>
          <a:p>
            <a:pPr marL="360000" indent="-360000" fontAlgn="auto">
              <a:spcAft>
                <a:spcPts val="0"/>
              </a:spcAft>
              <a:buFont typeface="Wingdings" panose="05000000000000000000" pitchFamily="2" charset="2"/>
              <a:buChar char="Ø"/>
              <a:defRPr/>
            </a:pPr>
            <a:endParaRPr lang="de-DE" dirty="0" smtClean="0"/>
          </a:p>
          <a:p>
            <a:pPr marL="360000" indent="-360000" fontAlgn="auto">
              <a:spcAft>
                <a:spcPts val="0"/>
              </a:spcAft>
              <a:buFont typeface="Wingdings" panose="05000000000000000000" pitchFamily="2" charset="2"/>
              <a:buChar char="Ø"/>
              <a:defRPr/>
            </a:pPr>
            <a:r>
              <a:rPr lang="de-DE" dirty="0" smtClean="0"/>
              <a:t>Am Tag nach dem Geschehen zwang die Geschäftsführung die Angeklagte dazu, eine </a:t>
            </a:r>
            <a:r>
              <a:rPr lang="de-DE" b="1" dirty="0" smtClean="0"/>
              <a:t>wahrheitswidrige Erklärung </a:t>
            </a:r>
            <a:r>
              <a:rPr lang="de-DE" dirty="0" smtClean="0"/>
              <a:t>zu unterzeichnen, nach der sie bestätigte, die Fortbildung hinsichtlich der Gabe von Blutkonserven erhalten zu haben.</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3575" y="1773238"/>
            <a:ext cx="8229600" cy="3455987"/>
          </a:xfrm>
        </p:spPr>
        <p:txBody>
          <a:bodyPr/>
          <a:lstStyle/>
          <a:p>
            <a:pPr marL="360000" indent="-360000" fontAlgn="auto">
              <a:spcAft>
                <a:spcPts val="0"/>
              </a:spcAft>
              <a:buFont typeface="Wingdings" panose="05000000000000000000" pitchFamily="2" charset="2"/>
              <a:buChar char="Ø"/>
              <a:defRPr/>
            </a:pPr>
            <a:r>
              <a:rPr lang="de-DE" dirty="0" smtClean="0"/>
              <a:t>Die </a:t>
            </a:r>
            <a:r>
              <a:rPr lang="de-DE" b="1" dirty="0" smtClean="0"/>
              <a:t>Ärztin</a:t>
            </a:r>
            <a:r>
              <a:rPr lang="de-DE" dirty="0" smtClean="0"/>
              <a:t> wurde wegen </a:t>
            </a:r>
            <a:r>
              <a:rPr lang="de-DE" b="1" dirty="0" smtClean="0"/>
              <a:t>fahrlässiger Tötung </a:t>
            </a:r>
            <a:r>
              <a:rPr lang="de-DE" dirty="0" smtClean="0"/>
              <a:t>schuldig gesprochen, das Gericht sah allerdings wegen der besonderen Umstände des Falls </a:t>
            </a:r>
            <a:r>
              <a:rPr lang="de-DE" b="1" dirty="0" smtClean="0"/>
              <a:t>von einer Bestrafung ab</a:t>
            </a:r>
            <a:r>
              <a:rPr lang="de-DE" dirty="0" smtClean="0"/>
              <a:t>.</a:t>
            </a:r>
          </a:p>
          <a:p>
            <a:pPr marL="0" indent="0" fontAlgn="auto">
              <a:spcAft>
                <a:spcPts val="0"/>
              </a:spcAft>
              <a:buFont typeface="Arial"/>
              <a:buNone/>
              <a:defRPr/>
            </a:pPr>
            <a:endParaRPr lang="de-DE" dirty="0"/>
          </a:p>
          <a:p>
            <a:pPr marL="360000" indent="-360000" fontAlgn="auto">
              <a:spcAft>
                <a:spcPts val="0"/>
              </a:spcAft>
              <a:buFont typeface="Wingdings" panose="05000000000000000000" pitchFamily="2" charset="2"/>
              <a:buChar char="Ø"/>
              <a:defRPr/>
            </a:pPr>
            <a:r>
              <a:rPr lang="de-DE" dirty="0" smtClean="0"/>
              <a:t>Mögliche Strafbarkeit der </a:t>
            </a:r>
            <a:r>
              <a:rPr lang="de-DE" b="1" dirty="0" smtClean="0"/>
              <a:t>Geschäftsführung</a:t>
            </a:r>
            <a:r>
              <a:rPr lang="de-DE" dirty="0" smtClean="0"/>
              <a:t>:</a:t>
            </a:r>
          </a:p>
          <a:p>
            <a:pPr marL="0" indent="0" fontAlgn="auto">
              <a:spcAft>
                <a:spcPts val="0"/>
              </a:spcAft>
              <a:buFont typeface="Arial"/>
              <a:buNone/>
              <a:defRPr/>
            </a:pPr>
            <a:endParaRPr lang="de-DE" dirty="0"/>
          </a:p>
          <a:p>
            <a:pPr marL="360000" indent="0" fontAlgn="auto">
              <a:spcBef>
                <a:spcPts val="0"/>
              </a:spcBef>
              <a:spcAft>
                <a:spcPts val="0"/>
              </a:spcAft>
              <a:buFont typeface="Arial"/>
              <a:buNone/>
              <a:defRPr/>
            </a:pPr>
            <a:r>
              <a:rPr lang="de-DE" dirty="0" smtClean="0"/>
              <a:t>Ggf. nach </a:t>
            </a:r>
            <a:r>
              <a:rPr lang="de-DE" b="1" dirty="0" smtClean="0"/>
              <a:t>§§ 222, 14 StGB </a:t>
            </a:r>
            <a:r>
              <a:rPr lang="de-DE" dirty="0" smtClean="0"/>
              <a:t>wegen </a:t>
            </a:r>
            <a:r>
              <a:rPr lang="de-DE" b="1" dirty="0" smtClean="0"/>
              <a:t>fahrlässiger Tötung</a:t>
            </a:r>
          </a:p>
          <a:p>
            <a:pPr marL="360000" lvl="1" indent="0" fontAlgn="auto">
              <a:spcBef>
                <a:spcPts val="0"/>
              </a:spcBef>
              <a:spcAft>
                <a:spcPts val="0"/>
              </a:spcAft>
              <a:buFont typeface="Arial"/>
              <a:buNone/>
              <a:defRPr/>
            </a:pPr>
            <a:endParaRPr lang="de-DE" b="1" dirty="0"/>
          </a:p>
          <a:p>
            <a:pPr marL="360000" lvl="1" indent="0" fontAlgn="auto">
              <a:spcBef>
                <a:spcPts val="0"/>
              </a:spcBef>
              <a:spcAft>
                <a:spcPts val="0"/>
              </a:spcAft>
              <a:buFont typeface="Arial"/>
              <a:buNone/>
              <a:defRPr/>
            </a:pPr>
            <a:r>
              <a:rPr lang="de-DE" dirty="0" smtClean="0"/>
              <a:t>Hier: in </a:t>
            </a:r>
            <a:r>
              <a:rPr lang="de-DE" b="1" dirty="0" smtClean="0"/>
              <a:t>Nebentäterschaft zur behandelnden Ärztin</a:t>
            </a:r>
            <a:r>
              <a:rPr lang="de-DE" dirty="0" smtClean="0"/>
              <a:t>, da sich die von der Geschäftsführung zu vertretenden Organisationsentscheidungen bzw. -versäumnisse ebenfalls </a:t>
            </a:r>
            <a:r>
              <a:rPr lang="de-DE" b="1" dirty="0" smtClean="0"/>
              <a:t>kausal im Tod des Patienten zurechenbar ausgewirkt</a:t>
            </a:r>
            <a:r>
              <a:rPr lang="de-DE" dirty="0" smtClean="0"/>
              <a:t> haben.</a:t>
            </a:r>
          </a:p>
          <a:p>
            <a:pPr marL="361950" lvl="1" indent="0" fontAlgn="auto">
              <a:spcBef>
                <a:spcPts val="0"/>
              </a:spcBef>
              <a:spcAft>
                <a:spcPts val="0"/>
              </a:spcAft>
              <a:buFont typeface="Arial"/>
              <a:buNone/>
              <a:defRPr/>
            </a:pP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3575" y="1773238"/>
            <a:ext cx="8229600" cy="3455987"/>
          </a:xfrm>
        </p:spPr>
        <p:txBody>
          <a:bodyPr/>
          <a:lstStyle/>
          <a:p>
            <a:pPr marL="360000" indent="-360000" fontAlgn="auto">
              <a:spcAft>
                <a:spcPts val="0"/>
              </a:spcAft>
              <a:buFont typeface="Wingdings" panose="05000000000000000000" pitchFamily="2" charset="2"/>
              <a:buChar char="Ø"/>
              <a:defRPr/>
            </a:pPr>
            <a:r>
              <a:rPr lang="de-DE" b="1" dirty="0" smtClean="0"/>
              <a:t>Weitere Möglichkeit: Haftung des Klinikträgers als Unternehmen gemäß § 130 OWiG</a:t>
            </a:r>
          </a:p>
          <a:p>
            <a:pPr marL="0" indent="0" fontAlgn="auto">
              <a:spcAft>
                <a:spcPts val="0"/>
              </a:spcAft>
              <a:buFont typeface="Arial"/>
              <a:buNone/>
              <a:defRPr/>
            </a:pPr>
            <a:endParaRPr lang="de-DE" dirty="0"/>
          </a:p>
          <a:p>
            <a:pPr marL="360000" indent="0" fontAlgn="auto">
              <a:spcAft>
                <a:spcPts val="0"/>
              </a:spcAft>
              <a:buFont typeface="Arial"/>
              <a:buNone/>
              <a:defRPr/>
            </a:pPr>
            <a:r>
              <a:rPr lang="de-DE" dirty="0" smtClean="0"/>
              <a:t>Danach handelt ein Unternehmen </a:t>
            </a:r>
            <a:r>
              <a:rPr lang="de-DE" b="1" dirty="0" smtClean="0"/>
              <a:t>ordnungswidrig</a:t>
            </a:r>
            <a:r>
              <a:rPr lang="de-DE" dirty="0" smtClean="0"/>
              <a:t>, wenn die gebotenen Aufsichtsmaßnahmen unterlassen werden, um strafrechtlich bewehrte Verstöße zu verhindern.</a:t>
            </a:r>
          </a:p>
          <a:p>
            <a:pPr marL="360000" indent="0" fontAlgn="auto">
              <a:spcAft>
                <a:spcPts val="0"/>
              </a:spcAft>
              <a:buFont typeface="Arial"/>
              <a:buNone/>
              <a:defRPr/>
            </a:pPr>
            <a:endParaRPr lang="de-DE" dirty="0" smtClean="0"/>
          </a:p>
          <a:p>
            <a:pPr marL="360000" indent="0" fontAlgn="auto">
              <a:spcAft>
                <a:spcPts val="0"/>
              </a:spcAft>
              <a:buFont typeface="Arial"/>
              <a:buNone/>
              <a:defRPr/>
            </a:pPr>
            <a:r>
              <a:rPr lang="de-DE" dirty="0" smtClean="0"/>
              <a:t>Hier können </a:t>
            </a:r>
            <a:r>
              <a:rPr lang="de-DE" b="1" dirty="0" smtClean="0"/>
              <a:t>Geldbußen von bis zu einer Million Euro </a:t>
            </a:r>
            <a:r>
              <a:rPr lang="de-DE" dirty="0" smtClean="0"/>
              <a:t>verhängt werden, für die eine Haftpflichtversicherung jedenfalls nicht eintreten würde.</a:t>
            </a:r>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Inhaltsplatzhalter 2"/>
          <p:cNvSpPr>
            <a:spLocks noGrp="1"/>
          </p:cNvSpPr>
          <p:nvPr>
            <p:ph idx="1"/>
          </p:nvPr>
        </p:nvSpPr>
        <p:spPr bwMode="auto">
          <a:xfrm>
            <a:off x="611188" y="1773238"/>
            <a:ext cx="8229600" cy="3455987"/>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charset="0"/>
              <a:buNone/>
            </a:pPr>
            <a:r>
              <a:rPr lang="de-DE" b="1" smtClean="0"/>
              <a:t>Fazit:</a:t>
            </a:r>
          </a:p>
          <a:p>
            <a:pPr marL="0" indent="0">
              <a:buFont typeface="Arial" charset="0"/>
              <a:buNone/>
            </a:pPr>
            <a:endParaRPr lang="de-DE" u="sng" smtClean="0"/>
          </a:p>
          <a:p>
            <a:pPr marL="0" indent="0">
              <a:buFont typeface="Arial" charset="0"/>
              <a:buNone/>
            </a:pPr>
            <a:r>
              <a:rPr lang="de-DE" u="sng" smtClean="0"/>
              <a:t>Die Tragweite des Problems erschließt sich offenbar weniger bei einem Blick auf die Rechtslage in der Theorie als vielmehr bei einer Analyse der Rechtspraxis</a:t>
            </a:r>
            <a:r>
              <a:rPr lang="de-DE" smtClean="0"/>
              <a:t>: </a:t>
            </a:r>
          </a:p>
          <a:p>
            <a:pPr marL="0" indent="0">
              <a:buFont typeface="Arial" charset="0"/>
              <a:buNone/>
            </a:pPr>
            <a:endParaRPr lang="de-DE" smtClean="0"/>
          </a:p>
          <a:p>
            <a:pPr marL="0" indent="0">
              <a:buFont typeface="Arial" charset="0"/>
              <a:buNone/>
            </a:pPr>
            <a:r>
              <a:rPr lang="de-DE" smtClean="0"/>
              <a:t>„</a:t>
            </a:r>
            <a:r>
              <a:rPr lang="de-DE" b="1" i="1" smtClean="0"/>
              <a:t>Insofern ist rechtspraktisch in der Tat zu konstatieren, dass in der  Spitze Führungsverantwortliche von Kliniken von strafrechtlicher Verfolgung – schon im Sinne dahingehender Ermittlungen – regelmäßig ausgenommen sind.</a:t>
            </a:r>
            <a:r>
              <a:rPr lang="de-DE" smtClean="0"/>
              <a:t>“ </a:t>
            </a:r>
          </a:p>
          <a:p>
            <a:pPr marL="0" indent="0" algn="r">
              <a:buFont typeface="Arial" charset="0"/>
              <a:buNone/>
            </a:pPr>
            <a:r>
              <a:rPr lang="de-DE" sz="1100" smtClean="0"/>
              <a:t>(</a:t>
            </a:r>
            <a:r>
              <a:rPr lang="de-DE" sz="1100" i="1" smtClean="0"/>
              <a:t>Ulsenheimer, Arztstrafrecht in der Praxis, 5. Aufl. 2015, S. 95</a:t>
            </a:r>
            <a:r>
              <a:rPr lang="de-DE" sz="1100" smtClean="0"/>
              <a:t>)</a:t>
            </a:r>
            <a:endParaRPr lang="de-DE"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Inhaltsplatzhalter 2"/>
          <p:cNvSpPr>
            <a:spLocks noGrp="1"/>
          </p:cNvSpPr>
          <p:nvPr>
            <p:ph idx="1"/>
          </p:nvPr>
        </p:nvSpPr>
        <p:spPr bwMode="auto">
          <a:xfrm>
            <a:off x="663575" y="1765300"/>
            <a:ext cx="8229600" cy="3455988"/>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charset="0"/>
              <a:buNone/>
            </a:pPr>
            <a:r>
              <a:rPr lang="de-DE" smtClean="0"/>
              <a:t>Dies ist allerdings ein relativ </a:t>
            </a:r>
            <a:r>
              <a:rPr lang="de-DE" b="1" smtClean="0"/>
              <a:t>unbefriedigender Befund</a:t>
            </a:r>
            <a:r>
              <a:rPr lang="de-DE" smtClean="0"/>
              <a:t>, denn es müssen Zweifel bestehen, ob die „</a:t>
            </a:r>
            <a:r>
              <a:rPr lang="de-DE" b="1" i="1" smtClean="0"/>
              <a:t>patientenfernen Entscheider</a:t>
            </a:r>
            <a:r>
              <a:rPr lang="de-DE" smtClean="0"/>
              <a:t>“ ihre </a:t>
            </a:r>
            <a:br>
              <a:rPr lang="de-DE" smtClean="0"/>
            </a:br>
            <a:r>
              <a:rPr lang="de-DE" smtClean="0"/>
              <a:t>(Mit-) Verantwortung für die Gewährleistung des geforderten medizinischen Standards ernst nehmen, wenn sie bei „</a:t>
            </a:r>
            <a:r>
              <a:rPr lang="de-DE" i="1" smtClean="0"/>
              <a:t>Störfällen</a:t>
            </a:r>
            <a:r>
              <a:rPr lang="de-DE" smtClean="0"/>
              <a:t>“ im Zweifel nicht </a:t>
            </a:r>
            <a:r>
              <a:rPr lang="de-DE" b="1" smtClean="0"/>
              <a:t>persönlich für ihr Handeln zur Rechenschaft gezogen</a:t>
            </a:r>
            <a:r>
              <a:rPr lang="de-DE" smtClean="0"/>
              <a:t> werden.</a:t>
            </a:r>
          </a:p>
          <a:p>
            <a:pPr marL="0" indent="0">
              <a:buFont typeface="Arial" charset="0"/>
              <a:buNone/>
            </a:pPr>
            <a:endParaRPr lang="de-DE" smtClean="0"/>
          </a:p>
          <a:p>
            <a:pPr marL="0" indent="0">
              <a:buFont typeface="Arial" charset="0"/>
              <a:buNone/>
            </a:pPr>
            <a:r>
              <a:rPr lang="de-DE" smtClean="0"/>
              <a:t>Es erscheint jedenfalls </a:t>
            </a:r>
            <a:r>
              <a:rPr lang="de-DE" b="1" smtClean="0"/>
              <a:t>zweifelhaft</a:t>
            </a:r>
            <a:r>
              <a:rPr lang="de-DE" smtClean="0"/>
              <a:t>, ob – insbesondere wegen des regelmäßigen Eintritts der Haftpflichtversicherung – das </a:t>
            </a:r>
            <a:r>
              <a:rPr lang="de-DE" b="1" smtClean="0"/>
              <a:t>zivile Haftungsrecht hier ausreicht</a:t>
            </a:r>
            <a:r>
              <a:rPr lang="de-DE" smtClean="0"/>
              <a:t>, um die Verhältnisse angemessen zu steuern. </a:t>
            </a:r>
          </a:p>
          <a:p>
            <a:pPr marL="0" indent="0">
              <a:buFont typeface="Arial" charset="0"/>
              <a:buNone/>
            </a:pPr>
            <a:endParaRPr lang="de-DE" smtClean="0"/>
          </a:p>
          <a:p>
            <a:pPr marL="0" indent="0">
              <a:buFont typeface="Arial" charset="0"/>
              <a:buNone/>
            </a:pPr>
            <a:r>
              <a:rPr lang="de-DE" b="1" smtClean="0"/>
              <a:t>Ohne strafrechtliche Sanktionen wird eine nachhaltige Steuerung wohl ausbleiben.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Inhaltsplatzhalter 1"/>
          <p:cNvSpPr>
            <a:spLocks noGrp="1"/>
          </p:cNvSpPr>
          <p:nvPr>
            <p:ph sz="quarter" idx="10"/>
          </p:nvPr>
        </p:nvSpPr>
        <p:spPr bwMode="auto">
          <a:xfrm>
            <a:off x="684213" y="3716338"/>
            <a:ext cx="4679950" cy="1584325"/>
          </a:xfrm>
          <a:noFill/>
          <a:ln>
            <a:miter lim="800000"/>
            <a:headEnd/>
            <a:tailEnd/>
          </a:ln>
        </p:spPr>
        <p:txBody>
          <a:bodyPr vert="horz" wrap="square" lIns="91440" tIns="45720" rIns="91440" bIns="45720" numCol="1" anchor="t" anchorCtr="0" compatLnSpc="1">
            <a:prstTxWarp prst="textNoShape">
              <a:avLst/>
            </a:prstTxWarp>
          </a:bodyPr>
          <a:lstStyle/>
          <a:p>
            <a:r>
              <a:rPr lang="de-DE" smtClean="0"/>
              <a:t>Aktuelle Entwicklung</a:t>
            </a:r>
          </a:p>
          <a:p>
            <a:r>
              <a:rPr lang="de-DE" sz="2400" smtClean="0"/>
              <a:t>Konsequenzen für die behandelnden Ärzte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Inhaltsplatzhalter 2"/>
          <p:cNvSpPr>
            <a:spLocks noGrp="1"/>
          </p:cNvSpPr>
          <p:nvPr>
            <p:ph idx="1"/>
          </p:nvPr>
        </p:nvSpPr>
        <p:spPr bwMode="auto">
          <a:xfrm>
            <a:off x="663575" y="1773238"/>
            <a:ext cx="8229600" cy="3455987"/>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charset="0"/>
              <a:buNone/>
            </a:pPr>
            <a:r>
              <a:rPr lang="de-DE" b="1" smtClean="0"/>
              <a:t>Relativität des medizinischen Standards:</a:t>
            </a:r>
          </a:p>
          <a:p>
            <a:pPr marL="0" indent="0">
              <a:buFont typeface="Arial" charset="0"/>
              <a:buNone/>
            </a:pPr>
            <a:endParaRPr lang="de-DE" b="1" smtClean="0"/>
          </a:p>
          <a:p>
            <a:pPr marL="0" indent="0">
              <a:buFont typeface="Arial" charset="0"/>
              <a:buNone/>
            </a:pPr>
            <a:r>
              <a:rPr lang="de-DE" smtClean="0"/>
              <a:t>Der haftungsrechtlich zu fordernde Standard </a:t>
            </a:r>
            <a:r>
              <a:rPr lang="de-DE" b="1" smtClean="0"/>
              <a:t>ignoriert ökonomische Zwänge nicht vollständig</a:t>
            </a:r>
            <a:r>
              <a:rPr lang="de-DE" smtClean="0"/>
              <a:t>, dies insbesondere vor dem immer weiteren Auseinanderdriften zwischen dem </a:t>
            </a:r>
            <a:r>
              <a:rPr lang="de-DE" b="1" smtClean="0"/>
              <a:t>medizinisch Machbaren </a:t>
            </a:r>
            <a:r>
              <a:rPr lang="de-DE" smtClean="0"/>
              <a:t>und dem </a:t>
            </a:r>
            <a:r>
              <a:rPr lang="de-DE" b="1" smtClean="0"/>
              <a:t>ökonomisch Möglichen</a:t>
            </a:r>
            <a:r>
              <a:rPr lang="de-DE" smtClean="0"/>
              <a:t>.</a:t>
            </a:r>
          </a:p>
          <a:p>
            <a:pPr marL="0" indent="0">
              <a:buFont typeface="Arial" charset="0"/>
              <a:buNone/>
            </a:pPr>
            <a:endParaRPr lang="de-DE" smtClean="0"/>
          </a:p>
          <a:p>
            <a:pPr marL="0" indent="0">
              <a:buFont typeface="Arial" charset="0"/>
              <a:buNone/>
            </a:pPr>
            <a:r>
              <a:rPr lang="de-DE" smtClean="0"/>
              <a:t>Dasselbe gilt wohl auch für den </a:t>
            </a:r>
            <a:r>
              <a:rPr lang="de-DE" b="1" smtClean="0"/>
              <a:t>strafrechtlichen Sorgfaltsmaßstab</a:t>
            </a:r>
            <a:r>
              <a:rPr lang="de-DE" smtClean="0"/>
              <a:t>. </a:t>
            </a:r>
          </a:p>
          <a:p>
            <a:pPr marL="0" indent="0">
              <a:buFont typeface="Arial" charset="0"/>
              <a:buNone/>
            </a:pPr>
            <a:endParaRPr lang="de-DE"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Inhaltsplatzhalter 2"/>
          <p:cNvSpPr>
            <a:spLocks noGrp="1"/>
          </p:cNvSpPr>
          <p:nvPr>
            <p:ph idx="1"/>
          </p:nvPr>
        </p:nvSpPr>
        <p:spPr bwMode="auto">
          <a:xfrm>
            <a:off x="663575" y="1773238"/>
            <a:ext cx="8229600" cy="3455987"/>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charset="0"/>
              <a:buNone/>
            </a:pPr>
            <a:endParaRPr lang="de-DE" smtClean="0"/>
          </a:p>
          <a:p>
            <a:pPr marL="0" indent="0">
              <a:buFont typeface="Arial" charset="0"/>
              <a:buNone/>
            </a:pPr>
            <a:endParaRPr lang="de-DE" smtClean="0"/>
          </a:p>
          <a:p>
            <a:pPr marL="0" indent="0">
              <a:buFont typeface="Arial" charset="0"/>
              <a:buNone/>
            </a:pPr>
            <a:r>
              <a:rPr lang="de-DE" smtClean="0"/>
              <a:t>„</a:t>
            </a:r>
            <a:r>
              <a:rPr lang="de-DE" i="1" smtClean="0"/>
              <a:t>Wenn auch nach Ausschöpfung aller organisatorischen Möglichkeiten, Rationalisierungsmaßnahmen und Umverteilung der finanziellen Mittel die personellen und instrumentellen Engpässe infolge der Mittelknappheit nicht zu beseitigen sind, ist der medizinische Standard hic et nunc zwangsläufig niedriger anzusetzen als dort, wo die Sach- und Personalausstattung aufgrund günstigerer wirtschaftlicher Verhältnisse besser ist.</a:t>
            </a:r>
            <a:r>
              <a:rPr lang="de-DE" smtClean="0"/>
              <a:t>“</a:t>
            </a:r>
          </a:p>
          <a:p>
            <a:pPr marL="0" indent="0" algn="r">
              <a:buFont typeface="Arial" charset="0"/>
              <a:buNone/>
            </a:pPr>
            <a:r>
              <a:rPr lang="de-DE" sz="1100" smtClean="0"/>
              <a:t>(</a:t>
            </a:r>
            <a:r>
              <a:rPr lang="de-DE" sz="1100" i="1" smtClean="0"/>
              <a:t>Ulsenheimer, Arztstrafrecht in der Praxis, 5. Aufl. 2015, S. 50</a:t>
            </a:r>
            <a:r>
              <a:rPr lang="de-DE" sz="1100" smtClean="0"/>
              <a:t>) </a:t>
            </a:r>
          </a:p>
          <a:p>
            <a:pPr marL="0" indent="0">
              <a:buFont typeface="Arial" charset="0"/>
              <a:buNone/>
            </a:pPr>
            <a:endParaRPr lang="de-DE"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Inhaltsplatzhalter 2"/>
          <p:cNvSpPr>
            <a:spLocks noGrp="1"/>
          </p:cNvSpPr>
          <p:nvPr>
            <p:ph idx="1"/>
          </p:nvPr>
        </p:nvSpPr>
        <p:spPr bwMode="auto">
          <a:xfrm>
            <a:off x="663575" y="1773238"/>
            <a:ext cx="8229600" cy="3455987"/>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charset="0"/>
              <a:buNone/>
            </a:pPr>
            <a:r>
              <a:rPr lang="de-DE" b="1" smtClean="0"/>
              <a:t>Hierüber muss der Patient allerdings aufgeklärt werden !!!</a:t>
            </a:r>
          </a:p>
          <a:p>
            <a:pPr marL="0" indent="0">
              <a:buFont typeface="Arial" charset="0"/>
              <a:buNone/>
            </a:pPr>
            <a:endParaRPr lang="de-DE" smtClean="0"/>
          </a:p>
          <a:p>
            <a:pPr marL="0" indent="0">
              <a:buFont typeface="Arial" charset="0"/>
              <a:buNone/>
            </a:pPr>
            <a:r>
              <a:rPr lang="de-DE" smtClean="0"/>
              <a:t>Nach den Bestimmungen des Patientenrechtegesetzes (§§ 630a Abs. 2, 630e Abs. 1 BGB) muss insbesondere auch über </a:t>
            </a:r>
            <a:r>
              <a:rPr lang="de-DE" b="1" smtClean="0"/>
              <a:t>jede bekannte Unterschreitung des Standards der Behandlungsinfrastruktur aufgeklärt werden</a:t>
            </a:r>
            <a:r>
              <a:rPr lang="de-DE" smtClean="0"/>
              <a:t>.</a:t>
            </a:r>
          </a:p>
          <a:p>
            <a:pPr marL="0" indent="0">
              <a:buFont typeface="Arial" charset="0"/>
              <a:buNone/>
            </a:pPr>
            <a:endParaRPr lang="de-DE" smtClean="0"/>
          </a:p>
          <a:p>
            <a:pPr marL="0" indent="0">
              <a:buFont typeface="Arial" charset="0"/>
              <a:buNone/>
            </a:pPr>
            <a:r>
              <a:rPr lang="de-DE" smtClean="0"/>
              <a:t>Unterbleibt diese Aufklärung, kommt ggf. wiederum eine Strafbarkeit des aufklärenden Arztes </a:t>
            </a:r>
            <a:r>
              <a:rPr lang="de-DE" b="1" smtClean="0"/>
              <a:t>wegen einer Vorsatztat </a:t>
            </a:r>
            <a:r>
              <a:rPr lang="de-DE" smtClean="0"/>
              <a:t>in Frage.</a:t>
            </a:r>
          </a:p>
          <a:p>
            <a:pPr marL="0" indent="0">
              <a:buFont typeface="Arial" charset="0"/>
              <a:buNone/>
            </a:pPr>
            <a:endParaRPr lang="de-DE" smtClean="0"/>
          </a:p>
          <a:p>
            <a:pPr marL="0" indent="0">
              <a:buFont typeface="Arial" charset="0"/>
              <a:buNone/>
            </a:pPr>
            <a:endParaRPr lang="de-DE" smtClean="0"/>
          </a:p>
          <a:p>
            <a:pPr marL="0" indent="0">
              <a:buFont typeface="Arial" charset="0"/>
              <a:buNone/>
            </a:pPr>
            <a:endParaRPr lang="de-DE"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Inhaltsplatzhalter 2"/>
          <p:cNvSpPr>
            <a:spLocks noGrp="1"/>
          </p:cNvSpPr>
          <p:nvPr>
            <p:ph idx="1"/>
          </p:nvPr>
        </p:nvSpPr>
        <p:spPr bwMode="auto">
          <a:xfrm>
            <a:off x="663575" y="1773238"/>
            <a:ext cx="8229600" cy="3455987"/>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charset="0"/>
              <a:buNone/>
            </a:pPr>
            <a:r>
              <a:rPr lang="de-DE" smtClean="0"/>
              <a:t>„</a:t>
            </a:r>
            <a:r>
              <a:rPr lang="de-DE" i="1" smtClean="0"/>
              <a:t>Obwohl die medizinische Versorgung der Bevölkerung in der Bundesrepublik Deutschland unbestritten eine der besten der Welt ist, </a:t>
            </a:r>
            <a:r>
              <a:rPr lang="de-DE" smtClean="0"/>
              <a:t>[…]</a:t>
            </a:r>
            <a:r>
              <a:rPr lang="de-DE" i="1" smtClean="0"/>
              <a:t> haben die Vorwürfe gegen Ärzte, </a:t>
            </a:r>
            <a:r>
              <a:rPr lang="de-DE" smtClean="0"/>
              <a:t>[…]</a:t>
            </a:r>
            <a:r>
              <a:rPr lang="de-DE" i="1" smtClean="0"/>
              <a:t> wegen Behandlungs-, Aufklärungs- und Organisationsfehlern seit etwa 25 Jahren erheblich zu genommen. </a:t>
            </a:r>
            <a:r>
              <a:rPr lang="de-DE" smtClean="0"/>
              <a:t>[…]</a:t>
            </a:r>
          </a:p>
          <a:p>
            <a:pPr marL="0" indent="0">
              <a:buFont typeface="Arial" charset="0"/>
              <a:buNone/>
            </a:pPr>
            <a:endParaRPr lang="de-DE" i="1" smtClean="0"/>
          </a:p>
          <a:p>
            <a:pPr marL="0" indent="0">
              <a:buFont typeface="Arial" charset="0"/>
              <a:buNone/>
            </a:pPr>
            <a:r>
              <a:rPr lang="de-DE" i="1" smtClean="0"/>
              <a:t>Der </a:t>
            </a:r>
            <a:r>
              <a:rPr lang="de-DE" b="1" i="1" smtClean="0"/>
              <a:t>Minimierung des medizinischen Risikos für den Patienten </a:t>
            </a:r>
            <a:r>
              <a:rPr lang="de-DE" i="1" smtClean="0"/>
              <a:t>steht eine </a:t>
            </a:r>
            <a:r>
              <a:rPr lang="de-DE" b="1" i="1" smtClean="0"/>
              <a:t>Maximierung des juristisch-forensischen Risikos für den Arzt </a:t>
            </a:r>
            <a:r>
              <a:rPr lang="de-DE" i="1" smtClean="0"/>
              <a:t>gegenüber </a:t>
            </a:r>
            <a:r>
              <a:rPr lang="de-DE" smtClean="0"/>
              <a:t>[…]</a:t>
            </a:r>
            <a:r>
              <a:rPr lang="de-DE" i="1" smtClean="0"/>
              <a:t>.</a:t>
            </a:r>
            <a:r>
              <a:rPr lang="de-DE" smtClean="0"/>
              <a:t>“</a:t>
            </a:r>
          </a:p>
          <a:p>
            <a:pPr marL="0" indent="0" algn="r">
              <a:buFont typeface="Arial" charset="0"/>
              <a:buNone/>
            </a:pPr>
            <a:r>
              <a:rPr lang="de-DE" sz="1100" i="1" smtClean="0"/>
              <a:t>(Ulsenheimer, Arztstrafrecht in der Praxis, 4. Aufl. 2008, S. 1 f.)</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Inhaltsplatzhalter 2"/>
          <p:cNvSpPr>
            <a:spLocks noGrp="1"/>
          </p:cNvSpPr>
          <p:nvPr>
            <p:ph idx="1"/>
          </p:nvPr>
        </p:nvSpPr>
        <p:spPr bwMode="auto">
          <a:xfrm>
            <a:off x="666750" y="1784350"/>
            <a:ext cx="8229600" cy="3457575"/>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charset="0"/>
              <a:buNone/>
            </a:pPr>
            <a:r>
              <a:rPr lang="de-DE" b="1" smtClean="0"/>
              <a:t>„</a:t>
            </a:r>
            <a:r>
              <a:rPr lang="de-DE" b="1" i="1" smtClean="0"/>
              <a:t>Unverzichtbare Basisschwelle</a:t>
            </a:r>
            <a:r>
              <a:rPr lang="de-DE" b="1" smtClean="0"/>
              <a:t>“</a:t>
            </a:r>
          </a:p>
          <a:p>
            <a:pPr marL="0" indent="0">
              <a:buFont typeface="Arial" charset="0"/>
              <a:buNone/>
            </a:pPr>
            <a:endParaRPr lang="de-DE" b="1" smtClean="0"/>
          </a:p>
          <a:p>
            <a:pPr marL="0" indent="0">
              <a:buFont typeface="Arial" charset="0"/>
              <a:buNone/>
            </a:pPr>
            <a:r>
              <a:rPr lang="de-DE" smtClean="0"/>
              <a:t>Ist der medizinische Standard – wie gezeigt – auch in gewissem Sinne „</a:t>
            </a:r>
            <a:r>
              <a:rPr lang="de-DE" b="1" i="1" smtClean="0"/>
              <a:t>relativ</a:t>
            </a:r>
            <a:r>
              <a:rPr lang="de-DE" smtClean="0"/>
              <a:t>“, so muss es doch eine Art „</a:t>
            </a:r>
            <a:r>
              <a:rPr lang="de-DE" b="1" i="1" smtClean="0"/>
              <a:t>unverzichtbarer Basisschwelle</a:t>
            </a:r>
            <a:r>
              <a:rPr lang="de-DE" smtClean="0"/>
              <a:t>“ geben, deren Bestimmung das Recht durch die Gerichte unter dem Leitgedanken „</a:t>
            </a:r>
            <a:r>
              <a:rPr lang="de-DE" b="1" i="1" smtClean="0"/>
              <a:t>Vorrang für Schutz und Sicherheit des Patienten</a:t>
            </a:r>
            <a:r>
              <a:rPr lang="de-DE" smtClean="0"/>
              <a:t>“ vornimmt.</a:t>
            </a:r>
          </a:p>
          <a:p>
            <a:pPr marL="0" indent="0">
              <a:buFont typeface="Arial" charset="0"/>
              <a:buNone/>
            </a:pPr>
            <a:endParaRPr lang="de-DE" b="1" smtClean="0"/>
          </a:p>
          <a:p>
            <a:pPr marL="0" indent="0">
              <a:buFont typeface="Arial" charset="0"/>
              <a:buNone/>
            </a:pPr>
            <a:r>
              <a:rPr lang="de-DE" smtClean="0"/>
              <a:t>Werden die </a:t>
            </a:r>
            <a:r>
              <a:rPr lang="de-DE" b="1" smtClean="0"/>
              <a:t>Erfolgsaussichten des Heileingriffs </a:t>
            </a:r>
            <a:r>
              <a:rPr lang="de-DE" smtClean="0"/>
              <a:t>bspw. durch die </a:t>
            </a:r>
            <a:r>
              <a:rPr lang="de-DE" b="1" smtClean="0"/>
              <a:t>Risiken für den Patienten</a:t>
            </a:r>
            <a:r>
              <a:rPr lang="de-DE" smtClean="0"/>
              <a:t> überlagert, die sich infolge von mangelnder personeller oder sachlicher Ausstattung des Krankenhauses ergeben, muss der betroffene Arzt die Behandlung </a:t>
            </a:r>
            <a:r>
              <a:rPr lang="de-DE" b="1" smtClean="0"/>
              <a:t>ablehnen</a:t>
            </a:r>
            <a:r>
              <a:rPr lang="de-DE" smtClean="0"/>
              <a:t>. </a:t>
            </a:r>
          </a:p>
          <a:p>
            <a:pPr marL="0" indent="0">
              <a:buFont typeface="Arial" charset="0"/>
              <a:buNone/>
            </a:pPr>
            <a:endParaRPr lang="de-DE" smtClean="0"/>
          </a:p>
          <a:p>
            <a:pPr marL="0" indent="0">
              <a:buFont typeface="Arial" charset="0"/>
              <a:buNone/>
            </a:pPr>
            <a:r>
              <a:rPr lang="de-DE" smtClean="0"/>
              <a:t>Führt er sie dennoch aus, liegt ggf. ein sog. „</a:t>
            </a:r>
            <a:r>
              <a:rPr lang="de-DE" b="1" i="1" smtClean="0"/>
              <a:t>Übernahmeverschulden</a:t>
            </a:r>
            <a:r>
              <a:rPr lang="de-DE" smtClean="0"/>
              <a:t>“ vor.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Inhaltsplatzhalter 2"/>
          <p:cNvSpPr>
            <a:spLocks noGrp="1"/>
          </p:cNvSpPr>
          <p:nvPr>
            <p:ph idx="1"/>
          </p:nvPr>
        </p:nvSpPr>
        <p:spPr bwMode="auto">
          <a:xfrm>
            <a:off x="663575" y="1773238"/>
            <a:ext cx="8229600" cy="3455987"/>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charset="0"/>
              <a:buNone/>
            </a:pPr>
            <a:endParaRPr lang="de-DE" b="1" smtClean="0"/>
          </a:p>
          <a:p>
            <a:pPr marL="0" indent="0">
              <a:buFont typeface="Arial" charset="0"/>
              <a:buNone/>
            </a:pPr>
            <a:endParaRPr lang="de-DE" b="1" smtClean="0"/>
          </a:p>
          <a:p>
            <a:pPr marL="0" indent="0">
              <a:buFont typeface="Arial" charset="0"/>
              <a:buNone/>
            </a:pPr>
            <a:r>
              <a:rPr lang="de-DE" b="1" smtClean="0"/>
              <a:t>Cave !</a:t>
            </a:r>
          </a:p>
          <a:p>
            <a:pPr marL="0" indent="0">
              <a:buFont typeface="Arial" charset="0"/>
              <a:buNone/>
            </a:pPr>
            <a:endParaRPr lang="de-DE" b="1" smtClean="0"/>
          </a:p>
          <a:p>
            <a:pPr marL="0" indent="0">
              <a:buFont typeface="Arial" charset="0"/>
              <a:buNone/>
            </a:pPr>
            <a:r>
              <a:rPr lang="de-DE" smtClean="0"/>
              <a:t>In jedem Falle sollte der verantwortliche Arzt seine Entscheidung und sein Handeln </a:t>
            </a:r>
            <a:r>
              <a:rPr lang="de-DE" b="1" smtClean="0"/>
              <a:t>angemessen dokumentieren</a:t>
            </a:r>
            <a:r>
              <a:rPr lang="de-DE" smtClean="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Inhaltsplatzhalter 1"/>
          <p:cNvSpPr>
            <a:spLocks noGrp="1"/>
          </p:cNvSpPr>
          <p:nvPr>
            <p:ph sz="quarter" idx="10"/>
          </p:nvPr>
        </p:nvSpPr>
        <p:spPr bwMode="auto">
          <a:xfrm>
            <a:off x="684213" y="3716338"/>
            <a:ext cx="4679950" cy="1584325"/>
          </a:xfrm>
          <a:noFill/>
          <a:ln>
            <a:miter lim="800000"/>
            <a:headEnd/>
            <a:tailEnd/>
          </a:ln>
        </p:spPr>
        <p:txBody>
          <a:bodyPr vert="horz" wrap="square" lIns="91440" tIns="45720" rIns="91440" bIns="45720" numCol="1" anchor="t" anchorCtr="0" compatLnSpc="1">
            <a:prstTxWarp prst="textNoShape">
              <a:avLst/>
            </a:prstTxWarp>
          </a:bodyPr>
          <a:lstStyle/>
          <a:p>
            <a:r>
              <a:rPr lang="de-DE" smtClean="0"/>
              <a:t>Schlussbemerkung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Inhaltsplatzhalter 2"/>
          <p:cNvSpPr>
            <a:spLocks noGrp="1"/>
          </p:cNvSpPr>
          <p:nvPr>
            <p:ph idx="1"/>
          </p:nvPr>
        </p:nvSpPr>
        <p:spPr bwMode="auto">
          <a:xfrm>
            <a:off x="663575" y="1793875"/>
            <a:ext cx="8229600" cy="3455988"/>
          </a:xfrm>
          <a:noFill/>
          <a:ln>
            <a:miter lim="800000"/>
            <a:headEnd/>
            <a:tailEnd/>
          </a:ln>
        </p:spPr>
        <p:txBody>
          <a:bodyPr wrap="square" lIns="91440" tIns="45720" rIns="91440" bIns="45720" numCol="1" anchor="t" anchorCtr="0" compatLnSpc="1">
            <a:prstTxWarp prst="textNoShape">
              <a:avLst/>
            </a:prstTxWarp>
          </a:bodyPr>
          <a:lstStyle/>
          <a:p>
            <a:pPr marL="358775" indent="-358775">
              <a:buFont typeface="Wingdings" pitchFamily="2" charset="2"/>
              <a:buChar char="Ø"/>
            </a:pPr>
            <a:r>
              <a:rPr lang="de-DE" smtClean="0"/>
              <a:t>Der durch den Gesetzgeber angefachte </a:t>
            </a:r>
            <a:r>
              <a:rPr lang="de-DE" b="1" smtClean="0"/>
              <a:t>Verdrängungswettbewerb</a:t>
            </a:r>
            <a:r>
              <a:rPr lang="de-DE" smtClean="0"/>
              <a:t> hat bislang die </a:t>
            </a:r>
            <a:r>
              <a:rPr lang="de-DE" b="1" smtClean="0"/>
              <a:t>Risiken</a:t>
            </a:r>
            <a:r>
              <a:rPr lang="de-DE" smtClean="0"/>
              <a:t> vor allem für Patienten und auch deren behandelnde Ärzte </a:t>
            </a:r>
            <a:r>
              <a:rPr lang="de-DE" b="1" smtClean="0"/>
              <a:t>erhöht</a:t>
            </a:r>
            <a:r>
              <a:rPr lang="de-DE" smtClean="0"/>
              <a:t>.</a:t>
            </a:r>
          </a:p>
          <a:p>
            <a:pPr marL="358775" indent="-358775">
              <a:buFont typeface="Wingdings" pitchFamily="2" charset="2"/>
              <a:buChar char="Ø"/>
            </a:pPr>
            <a:endParaRPr lang="de-DE" smtClean="0"/>
          </a:p>
          <a:p>
            <a:pPr marL="358775" indent="-358775">
              <a:buFont typeface="Wingdings" pitchFamily="2" charset="2"/>
              <a:buChar char="Ø"/>
            </a:pPr>
            <a:r>
              <a:rPr lang="de-DE" smtClean="0"/>
              <a:t>Während die Patienten sich nicht sicher sein können, ob ihre Krankenhausbehandlung den </a:t>
            </a:r>
            <a:r>
              <a:rPr lang="de-DE" b="1" smtClean="0"/>
              <a:t>notwendigen Standards </a:t>
            </a:r>
            <a:r>
              <a:rPr lang="de-DE" smtClean="0"/>
              <a:t>entsprechen wird, sehen sich die Ärzte mit </a:t>
            </a:r>
            <a:r>
              <a:rPr lang="de-DE" b="1" smtClean="0"/>
              <a:t>strafrechtlichen Risiken </a:t>
            </a:r>
            <a:r>
              <a:rPr lang="de-DE" smtClean="0"/>
              <a:t>konfrontiert, für die sie nicht – jedenfalls nicht ausschließlich – die Ursache gesetzt haben und die sie im Ergebnis auch kaum beeinflussen können.</a:t>
            </a:r>
          </a:p>
          <a:p>
            <a:pPr marL="358775" indent="-358775">
              <a:buFont typeface="Wingdings" pitchFamily="2" charset="2"/>
              <a:buChar char="Ø"/>
            </a:pPr>
            <a:endParaRPr lang="de-DE" smtClean="0"/>
          </a:p>
          <a:p>
            <a:pPr marL="358775" indent="-358775">
              <a:buFont typeface="Wingdings" pitchFamily="2" charset="2"/>
              <a:buChar char="Ø"/>
            </a:pPr>
            <a:r>
              <a:rPr lang="de-DE" smtClean="0"/>
              <a:t>Kommt es zu „</a:t>
            </a:r>
            <a:r>
              <a:rPr lang="de-DE" b="1" i="1" smtClean="0"/>
              <a:t>Störfällen</a:t>
            </a:r>
            <a:r>
              <a:rPr lang="de-DE" smtClean="0"/>
              <a:t>“, richten sich die Ermittlungen meist alleine gegen die beteiligten Ärzte, während eine sorgfaltswidrig handelnde Geschäftsführung oft nicht belangt wird.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3575" y="1773238"/>
            <a:ext cx="8229600" cy="3455987"/>
          </a:xfrm>
        </p:spPr>
        <p:txBody>
          <a:bodyPr/>
          <a:lstStyle/>
          <a:p>
            <a:pPr marL="360000" indent="-360000" fontAlgn="auto">
              <a:spcAft>
                <a:spcPts val="0"/>
              </a:spcAft>
              <a:buFont typeface="Wingdings" panose="05000000000000000000" pitchFamily="2" charset="2"/>
              <a:buChar char="Ø"/>
              <a:defRPr/>
            </a:pPr>
            <a:r>
              <a:rPr lang="de-DE" dirty="0" smtClean="0"/>
              <a:t>Letztlich drängt sich damit der Befund auf, dass im Bereich der strafrechtlichen Verfolgung von Organisationsverschulden durch sog. „</a:t>
            </a:r>
            <a:r>
              <a:rPr lang="de-DE" b="1" i="1" dirty="0" smtClean="0"/>
              <a:t>behandlungsferne Entscheider</a:t>
            </a:r>
            <a:r>
              <a:rPr lang="de-DE" dirty="0" smtClean="0"/>
              <a:t>“ im eigentlichen Sinne </a:t>
            </a:r>
            <a:r>
              <a:rPr lang="de-DE" b="1" dirty="0" smtClean="0"/>
              <a:t>keine Strafbarkeitslücke</a:t>
            </a:r>
            <a:r>
              <a:rPr lang="de-DE" dirty="0" smtClean="0"/>
              <a:t>, sondern lediglich ein </a:t>
            </a:r>
            <a:r>
              <a:rPr lang="de-DE" b="1" dirty="0" smtClean="0"/>
              <a:t>strafprozessuales Vollzugsdefizit </a:t>
            </a:r>
            <a:r>
              <a:rPr lang="de-DE" dirty="0" smtClean="0"/>
              <a:t>besteht.</a:t>
            </a:r>
          </a:p>
          <a:p>
            <a:pPr marL="0" indent="0" fontAlgn="auto">
              <a:spcAft>
                <a:spcPts val="0"/>
              </a:spcAft>
              <a:buFont typeface="Arial"/>
              <a:buNone/>
              <a:defRPr/>
            </a:pPr>
            <a:endParaRPr lang="de-DE" dirty="0" smtClean="0"/>
          </a:p>
          <a:p>
            <a:pPr marL="360000" indent="-360000" fontAlgn="auto">
              <a:spcAft>
                <a:spcPts val="0"/>
              </a:spcAft>
              <a:buFont typeface="Wingdings" panose="05000000000000000000" pitchFamily="2" charset="2"/>
              <a:buChar char="Ø"/>
              <a:defRPr/>
            </a:pPr>
            <a:r>
              <a:rPr lang="de-DE" dirty="0" smtClean="0"/>
              <a:t>Konsequente Ermittlungen </a:t>
            </a:r>
            <a:r>
              <a:rPr lang="de-DE" b="1" dirty="0" smtClean="0"/>
              <a:t>auch gegen die wirtschaftlich Verantwortlichen </a:t>
            </a:r>
            <a:r>
              <a:rPr lang="de-DE" dirty="0" smtClean="0"/>
              <a:t>könnten hier Abhilfe schaffen.</a:t>
            </a:r>
          </a:p>
          <a:p>
            <a:pPr marL="0" indent="0" fontAlgn="auto">
              <a:spcAft>
                <a:spcPts val="0"/>
              </a:spcAft>
              <a:buFont typeface="Arial"/>
              <a:buNone/>
              <a:defRPr/>
            </a:pPr>
            <a:endParaRPr lang="de-DE" dirty="0" smtClean="0"/>
          </a:p>
          <a:p>
            <a:pPr marL="360000" indent="-360000" fontAlgn="auto">
              <a:spcAft>
                <a:spcPts val="0"/>
              </a:spcAft>
              <a:buFont typeface="Wingdings" panose="05000000000000000000" pitchFamily="2" charset="2"/>
              <a:buChar char="Ø"/>
              <a:defRPr/>
            </a:pPr>
            <a:r>
              <a:rPr lang="de-DE" dirty="0" smtClean="0"/>
              <a:t>Die spezial- und generalpräventive Wirkung solcher Ermittlungen wäre sicher </a:t>
            </a:r>
            <a:r>
              <a:rPr lang="de-DE" b="1" dirty="0" smtClean="0"/>
              <a:t>von positiver Wirkung auf den stationären Bereich</a:t>
            </a:r>
            <a:r>
              <a:rPr lang="de-DE" dirty="0" smtClean="0"/>
              <a:t>.</a:t>
            </a:r>
            <a:endParaRPr lang="de-D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title"/>
          </p:nvPr>
        </p:nvSpPr>
        <p:spPr bwMode="auto">
          <a:xfrm>
            <a:off x="663575" y="2276475"/>
            <a:ext cx="8229600" cy="639763"/>
          </a:xfrm>
          <a:noFill/>
          <a:ln>
            <a:miter lim="800000"/>
            <a:headEnd/>
            <a:tailEnd/>
          </a:ln>
        </p:spPr>
        <p:txBody>
          <a:bodyPr wrap="square" lIns="91440" tIns="45720" rIns="91440" bIns="45720" numCol="1" anchor="t" anchorCtr="0" compatLnSpc="1">
            <a:prstTxWarp prst="textNoShape">
              <a:avLst/>
            </a:prstTxWarp>
          </a:bodyPr>
          <a:lstStyle/>
          <a:p>
            <a:r>
              <a:rPr>
                <a:latin typeface="Cambria" pitchFamily="18" charset="0"/>
              </a:rPr>
              <a:t>Danke für Ihre Aufmerksamkeit !</a:t>
            </a:r>
          </a:p>
        </p:txBody>
      </p:sp>
      <p:sp>
        <p:nvSpPr>
          <p:cNvPr id="48130" name="Inhaltsplatzhalter 2"/>
          <p:cNvSpPr>
            <a:spLocks noGrp="1"/>
          </p:cNvSpPr>
          <p:nvPr>
            <p:ph sz="quarter" idx="10"/>
          </p:nvPr>
        </p:nvSpPr>
        <p:spPr bwMode="auto">
          <a:xfrm>
            <a:off x="684213" y="4149725"/>
            <a:ext cx="4175125" cy="576263"/>
          </a:xfrm>
          <a:noFill/>
          <a:ln>
            <a:miter lim="800000"/>
            <a:headEnd/>
            <a:tailEnd/>
          </a:ln>
        </p:spPr>
        <p:txBody>
          <a:bodyPr vert="horz" wrap="square" lIns="91440" tIns="45720" rIns="91440" bIns="45720" numCol="1" anchor="t" anchorCtr="0" compatLnSpc="1">
            <a:prstTxWarp prst="textNoShape">
              <a:avLst/>
            </a:prstTxWarp>
          </a:bodyPr>
          <a:lstStyle/>
          <a:p>
            <a:r>
              <a:rPr lang="de-DE" sz="1400" b="1" smtClean="0"/>
              <a:t>Dr. Alexander Dorn</a:t>
            </a:r>
          </a:p>
          <a:p>
            <a:r>
              <a:rPr lang="de-DE" sz="1200" smtClean="0"/>
              <a:t>Fachanwalt für Medizinrecht</a:t>
            </a:r>
          </a:p>
          <a:p>
            <a:r>
              <a:rPr lang="de-DE" sz="1200" smtClean="0"/>
              <a:t>Fachanwalt für Strafrecht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Inhaltsplatzhalter 1"/>
          <p:cNvSpPr>
            <a:spLocks noGrp="1"/>
          </p:cNvSpPr>
          <p:nvPr>
            <p:ph sz="quarter" idx="10"/>
          </p:nvPr>
        </p:nvSpPr>
        <p:spPr bwMode="auto">
          <a:xfrm>
            <a:off x="684213" y="3716338"/>
            <a:ext cx="4679950" cy="1584325"/>
          </a:xfrm>
          <a:noFill/>
          <a:ln>
            <a:miter lim="800000"/>
            <a:headEnd/>
            <a:tailEnd/>
          </a:ln>
        </p:spPr>
        <p:txBody>
          <a:bodyPr vert="horz" wrap="square" lIns="91440" tIns="45720" rIns="91440" bIns="45720" numCol="1" anchor="t" anchorCtr="0" compatLnSpc="1">
            <a:prstTxWarp prst="textNoShape">
              <a:avLst/>
            </a:prstTxWarp>
          </a:bodyPr>
          <a:lstStyle/>
          <a:p>
            <a:r>
              <a:rPr lang="de-DE" sz="3200" smtClean="0"/>
              <a:t>Der Grundfall:</a:t>
            </a:r>
          </a:p>
          <a:p>
            <a:r>
              <a:rPr lang="de-DE" sz="2400" smtClean="0"/>
              <a:t>Organisationsverschulden </a:t>
            </a:r>
          </a:p>
          <a:p>
            <a:r>
              <a:rPr lang="de-DE" sz="2400" smtClean="0"/>
              <a:t>sog. „</a:t>
            </a:r>
            <a:r>
              <a:rPr lang="de-DE" sz="2400" i="1" smtClean="0"/>
              <a:t>patientennaher Entscheider</a:t>
            </a:r>
            <a:r>
              <a:rPr lang="de-DE" sz="240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6750" y="1773238"/>
            <a:ext cx="8229600" cy="3455987"/>
          </a:xfrm>
        </p:spPr>
        <p:txBody>
          <a:bodyPr/>
          <a:lstStyle/>
          <a:p>
            <a:pPr marL="0" indent="0" fontAlgn="auto">
              <a:spcAft>
                <a:spcPts val="0"/>
              </a:spcAft>
              <a:buFont typeface="Arial"/>
              <a:buNone/>
              <a:defRPr/>
            </a:pPr>
            <a:r>
              <a:rPr lang="de-DE" b="1" dirty="0" smtClean="0"/>
              <a:t>Grundstrukturen zivilrechtlicher Haftung:</a:t>
            </a:r>
          </a:p>
          <a:p>
            <a:pPr marL="0" indent="0" fontAlgn="auto">
              <a:spcAft>
                <a:spcPts val="0"/>
              </a:spcAft>
              <a:buFont typeface="Arial"/>
              <a:buNone/>
              <a:defRPr/>
            </a:pPr>
            <a:endParaRPr lang="de-DE" dirty="0"/>
          </a:p>
          <a:p>
            <a:pPr marL="360000" indent="-360000" fontAlgn="auto">
              <a:spcAft>
                <a:spcPts val="0"/>
              </a:spcAft>
              <a:buFont typeface="Arial"/>
              <a:buAutoNum type="arabicPeriod"/>
              <a:defRPr/>
            </a:pPr>
            <a:r>
              <a:rPr lang="de-DE" dirty="0" smtClean="0"/>
              <a:t>Haftung aus </a:t>
            </a:r>
            <a:r>
              <a:rPr lang="de-DE" b="1" dirty="0" smtClean="0"/>
              <a:t>Behandlungsvertrag</a:t>
            </a:r>
            <a:r>
              <a:rPr lang="de-DE" dirty="0" smtClean="0"/>
              <a:t> (§§ 630a ff. BGB)</a:t>
            </a:r>
          </a:p>
          <a:p>
            <a:pPr marL="720000" lvl="1" indent="-360000" fontAlgn="auto">
              <a:spcAft>
                <a:spcPts val="0"/>
              </a:spcAft>
              <a:buFont typeface="Arial"/>
              <a:buAutoNum type="alphaLcParenR"/>
              <a:defRPr/>
            </a:pPr>
            <a:r>
              <a:rPr lang="de-DE" dirty="0" smtClean="0"/>
              <a:t>Krankenhausträger</a:t>
            </a:r>
          </a:p>
          <a:p>
            <a:pPr marL="720000" lvl="1" indent="-360000" fontAlgn="auto">
              <a:spcAft>
                <a:spcPts val="0"/>
              </a:spcAft>
              <a:buFont typeface="Arial"/>
              <a:buAutoNum type="alphaLcParenR"/>
              <a:defRPr/>
            </a:pPr>
            <a:r>
              <a:rPr lang="de-DE" dirty="0"/>
              <a:t>g</a:t>
            </a:r>
            <a:r>
              <a:rPr lang="de-DE" dirty="0" smtClean="0"/>
              <a:t>gf. Wahlärzte (auch für Erfüllungsgehilfen [§ 278 BGB])</a:t>
            </a:r>
          </a:p>
          <a:p>
            <a:pPr marL="400050" lvl="1" indent="0" fontAlgn="auto">
              <a:spcAft>
                <a:spcPts val="0"/>
              </a:spcAft>
              <a:buFont typeface="Arial"/>
              <a:buNone/>
              <a:defRPr/>
            </a:pPr>
            <a:endParaRPr lang="de-DE" dirty="0"/>
          </a:p>
          <a:p>
            <a:pPr marL="360000" lvl="1" indent="-358775" fontAlgn="auto">
              <a:spcAft>
                <a:spcPts val="0"/>
              </a:spcAft>
              <a:buFont typeface="Arial"/>
              <a:buAutoNum type="arabicPeriod" startAt="2"/>
              <a:defRPr/>
            </a:pPr>
            <a:r>
              <a:rPr lang="de-DE" dirty="0" smtClean="0"/>
              <a:t>Haftung aus </a:t>
            </a:r>
            <a:r>
              <a:rPr lang="de-DE" b="1" dirty="0" smtClean="0"/>
              <a:t>unerlaubter Handlung </a:t>
            </a:r>
            <a:r>
              <a:rPr lang="de-DE" dirty="0" smtClean="0"/>
              <a:t>(§§ 823 ff. BGB)</a:t>
            </a:r>
          </a:p>
          <a:p>
            <a:pPr marL="720000" lvl="1" indent="-360000" fontAlgn="auto">
              <a:spcAft>
                <a:spcPts val="0"/>
              </a:spcAft>
              <a:buFont typeface="+mj-lt"/>
              <a:buAutoNum type="alphaLcParenR"/>
              <a:defRPr/>
            </a:pPr>
            <a:r>
              <a:rPr lang="de-DE" dirty="0" smtClean="0"/>
              <a:t>unmittelbar an der Behandlung Beteiligte</a:t>
            </a:r>
          </a:p>
          <a:p>
            <a:pPr marL="720000" lvl="1" indent="-360000" fontAlgn="auto">
              <a:spcAft>
                <a:spcPts val="0"/>
              </a:spcAft>
              <a:buFont typeface="+mj-lt"/>
              <a:buAutoNum type="alphaLcParenR"/>
              <a:defRPr/>
            </a:pPr>
            <a:r>
              <a:rPr lang="de-DE" dirty="0" smtClean="0"/>
              <a:t>mittelbar an der Behandlung </a:t>
            </a:r>
            <a:r>
              <a:rPr lang="de-DE" dirty="0"/>
              <a:t>B</a:t>
            </a:r>
            <a:r>
              <a:rPr lang="de-DE" dirty="0" smtClean="0"/>
              <a:t>eteiligte</a:t>
            </a:r>
          </a:p>
          <a:p>
            <a:pPr marL="0" lvl="1" indent="3175" fontAlgn="auto">
              <a:spcAft>
                <a:spcPts val="0"/>
              </a:spcAft>
              <a:buFont typeface="Arial"/>
              <a:buNone/>
              <a:defRPr/>
            </a:pPr>
            <a:endParaRPr lang="de-DE" dirty="0"/>
          </a:p>
          <a:p>
            <a:pPr marL="360000" lvl="1" indent="-360000" fontAlgn="auto">
              <a:spcAft>
                <a:spcPts val="0"/>
              </a:spcAft>
              <a:buFont typeface="Wingdings" panose="05000000000000000000" pitchFamily="2" charset="2"/>
              <a:buChar char="Ø"/>
              <a:defRPr/>
            </a:pPr>
            <a:r>
              <a:rPr lang="de-DE" dirty="0" smtClean="0"/>
              <a:t>Dabei kann sich ein sog. „</a:t>
            </a:r>
            <a:r>
              <a:rPr lang="de-DE" b="1" i="1" dirty="0" smtClean="0"/>
              <a:t>Organisationsverschulden</a:t>
            </a:r>
            <a:r>
              <a:rPr lang="de-DE" dirty="0" smtClean="0"/>
              <a:t>“ sowohl aus vertraglicher als auch aus deliktischer Haftung ergeben.</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1988" y="1773238"/>
            <a:ext cx="8229600" cy="3455987"/>
          </a:xfrm>
        </p:spPr>
        <p:txBody>
          <a:bodyPr/>
          <a:lstStyle/>
          <a:p>
            <a:pPr marL="0" indent="0" fontAlgn="auto">
              <a:spcAft>
                <a:spcPts val="0"/>
              </a:spcAft>
              <a:buFont typeface="Arial"/>
              <a:buNone/>
              <a:defRPr/>
            </a:pPr>
            <a:r>
              <a:rPr lang="de-DE" b="1" dirty="0" smtClean="0"/>
              <a:t>Grundstrukturen strafrechtlicher Verantwortlichkeit:</a:t>
            </a:r>
          </a:p>
          <a:p>
            <a:pPr marL="0" indent="0" fontAlgn="auto">
              <a:spcAft>
                <a:spcPts val="0"/>
              </a:spcAft>
              <a:buFont typeface="Arial"/>
              <a:buNone/>
              <a:defRPr/>
            </a:pPr>
            <a:endParaRPr lang="de-DE" dirty="0"/>
          </a:p>
          <a:p>
            <a:pPr marL="360000" indent="-360000" fontAlgn="auto">
              <a:spcAft>
                <a:spcPts val="0"/>
              </a:spcAft>
              <a:buFont typeface="+mj-lt"/>
              <a:buAutoNum type="arabicPeriod"/>
              <a:defRPr/>
            </a:pPr>
            <a:r>
              <a:rPr lang="de-DE" dirty="0" smtClean="0"/>
              <a:t>Strafbarkeit wegen </a:t>
            </a:r>
            <a:r>
              <a:rPr lang="de-DE" b="1" dirty="0" smtClean="0"/>
              <a:t>fahrlässiger Tötung </a:t>
            </a:r>
            <a:r>
              <a:rPr lang="de-DE" dirty="0" smtClean="0"/>
              <a:t>oder </a:t>
            </a:r>
            <a:r>
              <a:rPr lang="de-DE" b="1" dirty="0" smtClean="0"/>
              <a:t>fahrlässiger Körperverletzung </a:t>
            </a:r>
            <a:r>
              <a:rPr lang="de-DE" dirty="0" smtClean="0"/>
              <a:t>(§§ 222, 230 StGB)</a:t>
            </a:r>
          </a:p>
          <a:p>
            <a:pPr marL="360000" indent="-457200" fontAlgn="auto">
              <a:spcAft>
                <a:spcPts val="0"/>
              </a:spcAft>
              <a:buFont typeface="+mj-lt"/>
              <a:buAutoNum type="arabicPeriod"/>
              <a:defRPr/>
            </a:pPr>
            <a:endParaRPr lang="de-DE" dirty="0" smtClean="0"/>
          </a:p>
          <a:p>
            <a:pPr marL="360000" indent="-360000" fontAlgn="auto">
              <a:spcAft>
                <a:spcPts val="0"/>
              </a:spcAft>
              <a:buFont typeface="+mj-lt"/>
              <a:buAutoNum type="arabicPeriod"/>
              <a:defRPr/>
            </a:pPr>
            <a:r>
              <a:rPr lang="de-DE" dirty="0" smtClean="0"/>
              <a:t>bei </a:t>
            </a:r>
            <a:r>
              <a:rPr lang="de-DE" b="1" dirty="0" smtClean="0"/>
              <a:t>fehlender oder mangelhafter Aufklärung </a:t>
            </a:r>
            <a:r>
              <a:rPr lang="de-DE" dirty="0" smtClean="0"/>
              <a:t>auch vorsätzliche Körperverletzung, ggf. </a:t>
            </a:r>
            <a:r>
              <a:rPr lang="de-DE" dirty="0"/>
              <a:t>auch mit </a:t>
            </a:r>
            <a:r>
              <a:rPr lang="de-DE" dirty="0" smtClean="0"/>
              <a:t>Todesfolge oder sogar vorsätzliche Tötung (§§ 223, 227, 212 StGB)</a:t>
            </a:r>
          </a:p>
          <a:p>
            <a:pPr marL="360000" indent="0" fontAlgn="auto">
              <a:spcAft>
                <a:spcPts val="0"/>
              </a:spcAft>
              <a:buFont typeface="Arial"/>
              <a:buNone/>
              <a:defRPr/>
            </a:pPr>
            <a:endParaRPr lang="de-DE" dirty="0"/>
          </a:p>
          <a:p>
            <a:pPr marL="360000" indent="-360000" fontAlgn="auto">
              <a:spcAft>
                <a:spcPts val="0"/>
              </a:spcAft>
              <a:buFont typeface="Wingdings" panose="05000000000000000000" pitchFamily="2" charset="2"/>
              <a:buChar char="Ø"/>
              <a:defRPr/>
            </a:pPr>
            <a:r>
              <a:rPr lang="de-DE" dirty="0" smtClean="0"/>
              <a:t>Dies gilt für jeden Handelnden, der die tatbestandlichen Voraussetzungen in seiner Person erfüllt, also auch bei sog. „</a:t>
            </a:r>
            <a:r>
              <a:rPr lang="de-DE" b="1" i="1" dirty="0" smtClean="0"/>
              <a:t>Organisationsverschulden</a:t>
            </a:r>
            <a:r>
              <a:rPr lang="de-DE" dirty="0" smtClean="0"/>
              <a:t>“.</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Inhaltsplatzhalter 2"/>
          <p:cNvSpPr>
            <a:spLocks noGrp="1"/>
          </p:cNvSpPr>
          <p:nvPr>
            <p:ph idx="1"/>
          </p:nvPr>
        </p:nvSpPr>
        <p:spPr bwMode="auto">
          <a:xfrm>
            <a:off x="611188" y="1773238"/>
            <a:ext cx="8229600" cy="3455987"/>
          </a:xfrm>
          <a:noFill/>
          <a:ln>
            <a:miter lim="800000"/>
            <a:headEnd/>
            <a:tailEnd/>
          </a:ln>
        </p:spPr>
        <p:txBody>
          <a:bodyPr wrap="square" lIns="91440" tIns="45720" rIns="91440" bIns="45720" numCol="1" anchor="t" anchorCtr="0" compatLnSpc="1">
            <a:prstTxWarp prst="textNoShape">
              <a:avLst/>
            </a:prstTxWarp>
          </a:bodyPr>
          <a:lstStyle/>
          <a:p>
            <a:pPr marL="0" indent="0">
              <a:buFont typeface="Arial" charset="0"/>
              <a:buNone/>
            </a:pPr>
            <a:r>
              <a:rPr lang="de-DE" b="1" smtClean="0"/>
              <a:t>Zum Organisationsverschulden:</a:t>
            </a:r>
          </a:p>
          <a:p>
            <a:pPr marL="0" indent="0">
              <a:buFont typeface="Arial" charset="0"/>
              <a:buNone/>
            </a:pPr>
            <a:endParaRPr lang="de-DE" b="1" smtClean="0"/>
          </a:p>
          <a:p>
            <a:pPr marL="0" indent="0">
              <a:buFont typeface="Arial" charset="0"/>
              <a:buNone/>
            </a:pPr>
            <a:r>
              <a:rPr lang="de-DE" b="1" smtClean="0"/>
              <a:t>Pflichtenkreis des Krankenhausträgers: </a:t>
            </a:r>
            <a:r>
              <a:rPr lang="de-DE" smtClean="0"/>
              <a:t>Dieser hat den Betrieb so zu organisieren, dass das Krankenhaus seine Aufgaben nach dem Stand der medizinischen Erkenntnis erfüllen kann.</a:t>
            </a:r>
          </a:p>
          <a:p>
            <a:pPr marL="0" indent="0">
              <a:buFont typeface="Arial" charset="0"/>
              <a:buNone/>
            </a:pPr>
            <a:endParaRPr lang="de-DE" smtClean="0"/>
          </a:p>
          <a:p>
            <a:pPr marL="0" indent="0">
              <a:buFont typeface="Arial" charset="0"/>
              <a:buNone/>
            </a:pPr>
            <a:r>
              <a:rPr lang="de-DE" b="1" smtClean="0"/>
              <a:t>Pflichtenkreis des Chefarztes: </a:t>
            </a:r>
            <a:r>
              <a:rPr lang="de-DE" smtClean="0"/>
              <a:t>Der Chefarzt muss seinerseits innerhalb seiner Abteilung organisatorisch sicherstellen, dass die Behandlung und Betreuung der Patienten stets nach dem Stand der medizinischen Erkenntnis erfolgt. </a:t>
            </a:r>
          </a:p>
          <a:p>
            <a:pPr marL="0" indent="0">
              <a:buFont typeface="Arial" charset="0"/>
              <a:buNone/>
            </a:pPr>
            <a:endParaRPr lang="de-DE" smtClean="0"/>
          </a:p>
          <a:p>
            <a:pPr marL="0" indent="0">
              <a:buFont typeface="Arial" charset="0"/>
              <a:buNone/>
            </a:pPr>
            <a:r>
              <a:rPr lang="de-DE" smtClean="0"/>
              <a:t>In diesem Sinne gibt es im fachlichen Bereich nichts, was außerhalb seiner Kompetenz läge und ihn nichts anginge (sog. „</a:t>
            </a:r>
            <a:r>
              <a:rPr lang="de-DE" b="1" i="1" smtClean="0"/>
              <a:t>Allzuständigkeit</a:t>
            </a:r>
            <a:r>
              <a:rPr lang="de-DE"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3575" y="1773238"/>
            <a:ext cx="8229600" cy="3455987"/>
          </a:xfrm>
        </p:spPr>
        <p:txBody>
          <a:bodyPr/>
          <a:lstStyle/>
          <a:p>
            <a:pPr marL="0" indent="0" fontAlgn="auto">
              <a:spcAft>
                <a:spcPts val="0"/>
              </a:spcAft>
              <a:buFont typeface="Arial"/>
              <a:buNone/>
              <a:defRPr/>
            </a:pPr>
            <a:r>
              <a:rPr lang="de-DE" b="1" dirty="0" smtClean="0"/>
              <a:t>Beispiele für Organisationsfehler:</a:t>
            </a:r>
          </a:p>
          <a:p>
            <a:pPr marL="0" indent="0" fontAlgn="auto">
              <a:spcAft>
                <a:spcPts val="0"/>
              </a:spcAft>
              <a:buFont typeface="Arial"/>
              <a:buNone/>
              <a:defRPr/>
            </a:pPr>
            <a:endParaRPr lang="de-DE" dirty="0" smtClean="0"/>
          </a:p>
          <a:p>
            <a:pPr marL="360000" indent="-360000" fontAlgn="auto">
              <a:spcAft>
                <a:spcPts val="0"/>
              </a:spcAft>
              <a:buFont typeface="Wingdings" panose="05000000000000000000" pitchFamily="2" charset="2"/>
              <a:buChar char="Ø"/>
              <a:defRPr/>
            </a:pPr>
            <a:r>
              <a:rPr lang="de-DE" b="1" dirty="0" smtClean="0"/>
              <a:t>Qualifikationsmängel</a:t>
            </a:r>
            <a:r>
              <a:rPr lang="de-DE" dirty="0" smtClean="0"/>
              <a:t> (Einsatz nicht hinreichend qualifizierten Personals)</a:t>
            </a:r>
          </a:p>
          <a:p>
            <a:pPr marL="360000" indent="-360000" fontAlgn="auto">
              <a:spcAft>
                <a:spcPts val="0"/>
              </a:spcAft>
              <a:buFont typeface="Wingdings" panose="05000000000000000000" pitchFamily="2" charset="2"/>
              <a:buChar char="Ø"/>
              <a:defRPr/>
            </a:pPr>
            <a:r>
              <a:rPr lang="de-DE" b="1" dirty="0" smtClean="0"/>
              <a:t>Koordinationsmängel</a:t>
            </a:r>
            <a:r>
              <a:rPr lang="de-DE" dirty="0" smtClean="0"/>
              <a:t> (behandlungsrelevante </a:t>
            </a:r>
            <a:r>
              <a:rPr lang="de-DE" dirty="0"/>
              <a:t>Prozesse </a:t>
            </a:r>
            <a:r>
              <a:rPr lang="de-DE" dirty="0" smtClean="0"/>
              <a:t>werden nicht oder nur unzureichend gesteuert)</a:t>
            </a:r>
          </a:p>
          <a:p>
            <a:pPr marL="360000" indent="-360000" fontAlgn="auto">
              <a:spcAft>
                <a:spcPts val="0"/>
              </a:spcAft>
              <a:buFont typeface="Wingdings" panose="05000000000000000000" pitchFamily="2" charset="2"/>
              <a:buChar char="Ø"/>
              <a:defRPr/>
            </a:pPr>
            <a:r>
              <a:rPr lang="de-DE" b="1" dirty="0" smtClean="0"/>
              <a:t>Kompetenzabgrenzungsmängel</a:t>
            </a:r>
            <a:r>
              <a:rPr lang="de-DE" dirty="0" smtClean="0"/>
              <a:t> (Zuständigkeiten sind nicht eindeutig geregelt)</a:t>
            </a:r>
          </a:p>
          <a:p>
            <a:pPr marL="360000" indent="-360000" fontAlgn="auto">
              <a:spcAft>
                <a:spcPts val="0"/>
              </a:spcAft>
              <a:buFont typeface="Wingdings" panose="05000000000000000000" pitchFamily="2" charset="2"/>
              <a:buChar char="Ø"/>
              <a:defRPr/>
            </a:pPr>
            <a:r>
              <a:rPr lang="de-DE" b="1" dirty="0" smtClean="0"/>
              <a:t>Delegationsmängel</a:t>
            </a:r>
            <a:r>
              <a:rPr lang="de-DE" dirty="0" smtClean="0"/>
              <a:t> (unzureichende Auswahl, Anleitung und Überwachung von Mitarbeitern)</a:t>
            </a:r>
          </a:p>
          <a:p>
            <a:pPr fontAlgn="auto">
              <a:spcAft>
                <a:spcPts val="0"/>
              </a:spcAft>
              <a:buFont typeface="Wingdings" panose="05000000000000000000" pitchFamily="2" charset="2"/>
              <a:buChar char="Ø"/>
              <a:defRPr/>
            </a:pPr>
            <a:endParaRPr lang="de-DE" dirty="0"/>
          </a:p>
          <a:p>
            <a:pPr marL="0" indent="0" fontAlgn="auto">
              <a:spcAft>
                <a:spcPts val="0"/>
              </a:spcAft>
              <a:buFont typeface="Arial"/>
              <a:buNone/>
              <a:defRPr/>
            </a:pPr>
            <a:r>
              <a:rPr lang="de-DE" dirty="0"/>
              <a:t>Dabei wird oft verkannt, dass </a:t>
            </a:r>
            <a:r>
              <a:rPr lang="de-DE" b="1" dirty="0"/>
              <a:t>individuelle </a:t>
            </a:r>
            <a:r>
              <a:rPr lang="de-DE" b="1" dirty="0" smtClean="0"/>
              <a:t>Fehlleistungen </a:t>
            </a:r>
            <a:r>
              <a:rPr lang="de-DE" b="1" dirty="0"/>
              <a:t>bei der Patientenbehandlung</a:t>
            </a:r>
            <a:r>
              <a:rPr lang="de-DE" dirty="0"/>
              <a:t> – gleiches gilt für Aufklärungsmängel – </a:t>
            </a:r>
            <a:r>
              <a:rPr lang="de-DE" dirty="0" smtClean="0"/>
              <a:t>gerade auch </a:t>
            </a:r>
            <a:r>
              <a:rPr lang="de-DE" dirty="0"/>
              <a:t>aus </a:t>
            </a:r>
            <a:r>
              <a:rPr lang="de-DE" b="1" dirty="0"/>
              <a:t>organisatorischen Defiziten </a:t>
            </a:r>
            <a:r>
              <a:rPr lang="de-DE" dirty="0"/>
              <a:t>resultieren können.</a:t>
            </a:r>
          </a:p>
          <a:p>
            <a:pPr fontAlgn="auto">
              <a:spcAft>
                <a:spcPts val="0"/>
              </a:spcAft>
              <a:buFont typeface="Wingdings" panose="05000000000000000000" pitchFamily="2" charset="2"/>
              <a:buChar char="Ø"/>
              <a:defRPr/>
            </a:pPr>
            <a:endParaRPr lang="de-DE" dirty="0" smtClean="0"/>
          </a:p>
          <a:p>
            <a:pPr marL="0" indent="0" fontAlgn="auto">
              <a:spcAft>
                <a:spcPts val="0"/>
              </a:spcAft>
              <a:buFont typeface="Arial"/>
              <a:buNone/>
              <a:defRPr/>
            </a:pP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nhaltsplatzhalter 2"/>
          <p:cNvPicPr>
            <a:picLocks noGrp="1" noChangeAspect="1"/>
          </p:cNvPicPr>
          <p:nvPr>
            <p:ph idx="1"/>
          </p:nvPr>
        </p:nvPicPr>
        <p:blipFill>
          <a:blip r:embed="rId2"/>
          <a:srcRect/>
          <a:stretch>
            <a:fillRect/>
          </a:stretch>
        </p:blipFill>
        <p:spPr bwMode="auto">
          <a:xfrm>
            <a:off x="755650" y="1341438"/>
            <a:ext cx="8066088" cy="4679950"/>
          </a:xfrm>
          <a:noFill/>
          <a:ln>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Dorn Medizinrecht">
      <a:dk1>
        <a:sysClr val="windowText" lastClr="000000"/>
      </a:dk1>
      <a:lt1>
        <a:sysClr val="window" lastClr="FFFFFF"/>
      </a:lt1>
      <a:dk2>
        <a:srgbClr val="1D545E"/>
      </a:dk2>
      <a:lt2>
        <a:srgbClr val="73C1A3"/>
      </a:lt2>
      <a:accent1>
        <a:srgbClr val="5B9BD5"/>
      </a:accent1>
      <a:accent2>
        <a:srgbClr val="ED7D31"/>
      </a:accent2>
      <a:accent3>
        <a:srgbClr val="1D545E"/>
      </a:accent3>
      <a:accent4>
        <a:srgbClr val="73C1A3"/>
      </a:accent4>
      <a:accent5>
        <a:srgbClr val="FF0000"/>
      </a:accent5>
      <a:accent6>
        <a:srgbClr val="1D545E"/>
      </a:accent6>
      <a:hlink>
        <a:srgbClr val="73C1A3"/>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Medi 02.07.2014_Juenemann" id="{4ABCAC0D-528A-4522-BA60-E0CE918BD2C9}" vid="{1B01CBBD-29D1-4460-A3C0-2B00C5268EC8}"/>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Vorlage_Dorn</Template>
  <TotalTime>0</TotalTime>
  <Words>1562</Words>
  <Application>Microsoft Office PowerPoint</Application>
  <PresentationFormat>Bildschirmpräsentation (4:3)</PresentationFormat>
  <Paragraphs>158</Paragraphs>
  <Slides>35</Slides>
  <Notes>2</Notes>
  <HiddenSlides>0</HiddenSlides>
  <MMClips>0</MMClips>
  <ScaleCrop>false</ScaleCrop>
  <HeadingPairs>
    <vt:vector size="6" baseType="variant">
      <vt:variant>
        <vt:lpstr>Verwendete Schriftarten</vt:lpstr>
      </vt:variant>
      <vt:variant>
        <vt:i4>4</vt:i4>
      </vt:variant>
      <vt:variant>
        <vt:lpstr>Entwurfsvorlage</vt:lpstr>
      </vt:variant>
      <vt:variant>
        <vt:i4>8</vt:i4>
      </vt:variant>
      <vt:variant>
        <vt:lpstr>Folientitel</vt:lpstr>
      </vt:variant>
      <vt:variant>
        <vt:i4>35</vt:i4>
      </vt:variant>
    </vt:vector>
  </HeadingPairs>
  <TitlesOfParts>
    <vt:vector size="47" baseType="lpstr">
      <vt:lpstr>Calibri</vt:lpstr>
      <vt:lpstr>Arial</vt:lpstr>
      <vt:lpstr>Cambria</vt:lpstr>
      <vt:lpstr>Wingdings</vt:lpstr>
      <vt:lpstr>Office-Design</vt:lpstr>
      <vt:lpstr>Office-Design</vt:lpstr>
      <vt:lpstr>Office-Design</vt:lpstr>
      <vt:lpstr>Office-Design</vt:lpstr>
      <vt:lpstr>Office-Design</vt:lpstr>
      <vt:lpstr>Office-Design</vt:lpstr>
      <vt:lpstr>Office-Design</vt:lpstr>
      <vt:lpstr>Office-Design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Danke für Ihre Aufmerksamkeit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Sekretariat - Kanzlei Dorn Medizinrecht</dc:creator>
  <cp:lastModifiedBy>Gan</cp:lastModifiedBy>
  <cp:revision>102</cp:revision>
  <cp:lastPrinted>2017-04-25T14:22:17Z</cp:lastPrinted>
  <dcterms:created xsi:type="dcterms:W3CDTF">2014-07-23T09:43:57Z</dcterms:created>
  <dcterms:modified xsi:type="dcterms:W3CDTF">2017-05-02T08:38:14Z</dcterms:modified>
</cp:coreProperties>
</file>